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 id="2147483657" r:id="rId2"/>
    <p:sldMasterId id="2147483653" r:id="rId3"/>
  </p:sldMasterIdLst>
  <p:notesMasterIdLst>
    <p:notesMasterId r:id="rId5"/>
  </p:notesMasterIdLst>
  <p:sldIdLst>
    <p:sldId id="260" r:id="rId4"/>
  </p:sldIdLst>
  <p:sldSz cx="27432000" cy="16459200"/>
  <p:notesSz cx="6858000" cy="9144000"/>
  <p:defaultTextStyle>
    <a:defPPr>
      <a:defRPr lang="en-US"/>
    </a:defPPr>
    <a:lvl1pPr marL="0" algn="l" defTabSz="2507943" rtl="0" eaLnBrk="1" latinLnBrk="0" hangingPunct="1">
      <a:defRPr sz="4900" kern="1200">
        <a:solidFill>
          <a:schemeClr val="tx1"/>
        </a:solidFill>
        <a:latin typeface="+mn-lt"/>
        <a:ea typeface="+mn-ea"/>
        <a:cs typeface="+mn-cs"/>
      </a:defRPr>
    </a:lvl1pPr>
    <a:lvl2pPr marL="1253972" algn="l" defTabSz="2507943" rtl="0" eaLnBrk="1" latinLnBrk="0" hangingPunct="1">
      <a:defRPr sz="4900" kern="1200">
        <a:solidFill>
          <a:schemeClr val="tx1"/>
        </a:solidFill>
        <a:latin typeface="+mn-lt"/>
        <a:ea typeface="+mn-ea"/>
        <a:cs typeface="+mn-cs"/>
      </a:defRPr>
    </a:lvl2pPr>
    <a:lvl3pPr marL="2507943" algn="l" defTabSz="2507943" rtl="0" eaLnBrk="1" latinLnBrk="0" hangingPunct="1">
      <a:defRPr sz="4900" kern="1200">
        <a:solidFill>
          <a:schemeClr val="tx1"/>
        </a:solidFill>
        <a:latin typeface="+mn-lt"/>
        <a:ea typeface="+mn-ea"/>
        <a:cs typeface="+mn-cs"/>
      </a:defRPr>
    </a:lvl3pPr>
    <a:lvl4pPr marL="3761915" algn="l" defTabSz="2507943" rtl="0" eaLnBrk="1" latinLnBrk="0" hangingPunct="1">
      <a:defRPr sz="4900" kern="1200">
        <a:solidFill>
          <a:schemeClr val="tx1"/>
        </a:solidFill>
        <a:latin typeface="+mn-lt"/>
        <a:ea typeface="+mn-ea"/>
        <a:cs typeface="+mn-cs"/>
      </a:defRPr>
    </a:lvl4pPr>
    <a:lvl5pPr marL="5015886" algn="l" defTabSz="2507943" rtl="0" eaLnBrk="1" latinLnBrk="0" hangingPunct="1">
      <a:defRPr sz="4900" kern="1200">
        <a:solidFill>
          <a:schemeClr val="tx1"/>
        </a:solidFill>
        <a:latin typeface="+mn-lt"/>
        <a:ea typeface="+mn-ea"/>
        <a:cs typeface="+mn-cs"/>
      </a:defRPr>
    </a:lvl5pPr>
    <a:lvl6pPr marL="6269858" algn="l" defTabSz="2507943" rtl="0" eaLnBrk="1" latinLnBrk="0" hangingPunct="1">
      <a:defRPr sz="4900" kern="1200">
        <a:solidFill>
          <a:schemeClr val="tx1"/>
        </a:solidFill>
        <a:latin typeface="+mn-lt"/>
        <a:ea typeface="+mn-ea"/>
        <a:cs typeface="+mn-cs"/>
      </a:defRPr>
    </a:lvl6pPr>
    <a:lvl7pPr marL="7523830" algn="l" defTabSz="2507943" rtl="0" eaLnBrk="1" latinLnBrk="0" hangingPunct="1">
      <a:defRPr sz="4900" kern="1200">
        <a:solidFill>
          <a:schemeClr val="tx1"/>
        </a:solidFill>
        <a:latin typeface="+mn-lt"/>
        <a:ea typeface="+mn-ea"/>
        <a:cs typeface="+mn-cs"/>
      </a:defRPr>
    </a:lvl7pPr>
    <a:lvl8pPr marL="8777801" algn="l" defTabSz="2507943" rtl="0" eaLnBrk="1" latinLnBrk="0" hangingPunct="1">
      <a:defRPr sz="4900" kern="1200">
        <a:solidFill>
          <a:schemeClr val="tx1"/>
        </a:solidFill>
        <a:latin typeface="+mn-lt"/>
        <a:ea typeface="+mn-ea"/>
        <a:cs typeface="+mn-cs"/>
      </a:defRPr>
    </a:lvl8pPr>
    <a:lvl9pPr marL="10031773" algn="l" defTabSz="2507943" rtl="0" eaLnBrk="1" latinLnBrk="0" hangingPunct="1">
      <a:defRPr sz="49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59">
          <p15:clr>
            <a:srgbClr val="A4A3A4"/>
          </p15:clr>
        </p15:guide>
        <p15:guide id="2" orient="horz" pos="144">
          <p15:clr>
            <a:srgbClr val="A4A3A4"/>
          </p15:clr>
        </p15:guide>
        <p15:guide id="3" orient="horz" pos="10080">
          <p15:clr>
            <a:srgbClr val="A4A3A4"/>
          </p15:clr>
        </p15:guide>
        <p15:guide id="4" orient="horz">
          <p15:clr>
            <a:srgbClr val="A4A3A4"/>
          </p15:clr>
        </p15:guide>
        <p15:guide id="5" pos="363">
          <p15:clr>
            <a:srgbClr val="A4A3A4"/>
          </p15:clr>
        </p15:guide>
        <p15:guide id="6" pos="1691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KOTOULAS" initials="AK" lastIdx="2" clrIdx="0"/>
  <p:cmAuthor id="1" name="A.KOTOULAS" initials="HELP" lastIdx="1" clrIdx="1"/>
  <p:cmAuthor id="2" name="A.KOTOULAS" initials="HELP - " lastIdx="1" clrIdx="2"/>
  <p:cmAuthor id="3" name="PosterPresentations.com - 510.649.3001" initials="HELP - " lastIdx="1" clrIdx="3"/>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4CCB61"/>
    <a:srgbClr val="002855"/>
    <a:srgbClr val="C99700"/>
    <a:srgbClr val="E3E9E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479" autoAdjust="0"/>
    <p:restoredTop sz="94670" autoAdjust="0"/>
  </p:normalViewPr>
  <p:slideViewPr>
    <p:cSldViewPr snapToGrid="0" snapToObjects="1" showGuides="1">
      <p:cViewPr>
        <p:scale>
          <a:sx n="55" d="100"/>
          <a:sy n="55" d="100"/>
        </p:scale>
        <p:origin x="-144" y="144"/>
      </p:cViewPr>
      <p:guideLst>
        <p:guide orient="horz" pos="1659"/>
        <p:guide orient="horz" pos="144"/>
        <p:guide orient="horz" pos="10080"/>
        <p:guide orient="horz"/>
        <p:guide pos="363"/>
        <p:guide pos="1691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Master" Target="slideMasters/slideMaster3.xml"/><Relationship Id="rId4" Type="http://schemas.openxmlformats.org/officeDocument/2006/relationships/slide" Target="slides/slide1.xml"/><Relationship Id="rId5" Type="http://schemas.openxmlformats.org/officeDocument/2006/relationships/notesMaster" Target="notesMasters/notesMaster1.xml"/><Relationship Id="rId6" Type="http://schemas.openxmlformats.org/officeDocument/2006/relationships/commentAuthors" Target="commentAuthors.xml"/><Relationship Id="rId7" Type="http://schemas.openxmlformats.org/officeDocument/2006/relationships/presProps" Target="presProps.xml"/><Relationship Id="rId8" Type="http://schemas.openxmlformats.org/officeDocument/2006/relationships/viewProps" Target="viewProps.xml"/><Relationship Id="rId9" Type="http://schemas.openxmlformats.org/officeDocument/2006/relationships/theme" Target="theme/theme1.xml"/><Relationship Id="rId10"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Master" Target="slideMasters/slideMaster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6CC2317-6751-4CD4-9995-8782DD78E936}" type="datetimeFigureOut">
              <a:rPr lang="en-US" smtClean="0"/>
              <a:pPr/>
              <a:t>2/20/18</a:t>
            </a:fld>
            <a:endParaRPr lang="en-US" dirty="0"/>
          </a:p>
        </p:txBody>
      </p:sp>
      <p:sp>
        <p:nvSpPr>
          <p:cNvPr id="4" name="Slide Image Placeholder 3"/>
          <p:cNvSpPr>
            <a:spLocks noGrp="1" noRot="1" noChangeAspect="1"/>
          </p:cNvSpPr>
          <p:nvPr>
            <p:ph type="sldImg" idx="2"/>
          </p:nvPr>
        </p:nvSpPr>
        <p:spPr>
          <a:xfrm>
            <a:off x="571500" y="685800"/>
            <a:ext cx="5715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6A1A87D-CAF7-4BDC-A0D3-C0DBEDE81619}" type="slidenum">
              <a:rPr lang="en-US" smtClean="0"/>
              <a:pPr/>
              <a:t>‹#›</a:t>
            </a:fld>
            <a:endParaRPr lang="en-US" dirty="0"/>
          </a:p>
        </p:txBody>
      </p:sp>
    </p:spTree>
    <p:extLst>
      <p:ext uri="{BB962C8B-B14F-4D97-AF65-F5344CB8AC3E}">
        <p14:creationId xmlns:p14="http://schemas.microsoft.com/office/powerpoint/2010/main" val="3146657063"/>
      </p:ext>
    </p:extLst>
  </p:cSld>
  <p:clrMap bg1="lt1" tx1="dk1" bg2="lt2" tx2="dk2" accent1="accent1" accent2="accent2" accent3="accent3" accent4="accent4" accent5="accent5" accent6="accent6" hlink="hlink" folHlink="folHlink"/>
  <p:notesStyle>
    <a:lvl1pPr marL="0" algn="l" defTabSz="2507943" rtl="0" eaLnBrk="1" latinLnBrk="0" hangingPunct="1">
      <a:defRPr sz="3300" kern="1200">
        <a:solidFill>
          <a:schemeClr val="tx1"/>
        </a:solidFill>
        <a:latin typeface="+mn-lt"/>
        <a:ea typeface="+mn-ea"/>
        <a:cs typeface="+mn-cs"/>
      </a:defRPr>
    </a:lvl1pPr>
    <a:lvl2pPr marL="1253972" algn="l" defTabSz="2507943" rtl="0" eaLnBrk="1" latinLnBrk="0" hangingPunct="1">
      <a:defRPr sz="3300" kern="1200">
        <a:solidFill>
          <a:schemeClr val="tx1"/>
        </a:solidFill>
        <a:latin typeface="+mn-lt"/>
        <a:ea typeface="+mn-ea"/>
        <a:cs typeface="+mn-cs"/>
      </a:defRPr>
    </a:lvl2pPr>
    <a:lvl3pPr marL="2507943" algn="l" defTabSz="2507943" rtl="0" eaLnBrk="1" latinLnBrk="0" hangingPunct="1">
      <a:defRPr sz="3300" kern="1200">
        <a:solidFill>
          <a:schemeClr val="tx1"/>
        </a:solidFill>
        <a:latin typeface="+mn-lt"/>
        <a:ea typeface="+mn-ea"/>
        <a:cs typeface="+mn-cs"/>
      </a:defRPr>
    </a:lvl3pPr>
    <a:lvl4pPr marL="3761915" algn="l" defTabSz="2507943" rtl="0" eaLnBrk="1" latinLnBrk="0" hangingPunct="1">
      <a:defRPr sz="3300" kern="1200">
        <a:solidFill>
          <a:schemeClr val="tx1"/>
        </a:solidFill>
        <a:latin typeface="+mn-lt"/>
        <a:ea typeface="+mn-ea"/>
        <a:cs typeface="+mn-cs"/>
      </a:defRPr>
    </a:lvl4pPr>
    <a:lvl5pPr marL="5015886" algn="l" defTabSz="2507943" rtl="0" eaLnBrk="1" latinLnBrk="0" hangingPunct="1">
      <a:defRPr sz="3300" kern="1200">
        <a:solidFill>
          <a:schemeClr val="tx1"/>
        </a:solidFill>
        <a:latin typeface="+mn-lt"/>
        <a:ea typeface="+mn-ea"/>
        <a:cs typeface="+mn-cs"/>
      </a:defRPr>
    </a:lvl5pPr>
    <a:lvl6pPr marL="6269858" algn="l" defTabSz="2507943" rtl="0" eaLnBrk="1" latinLnBrk="0" hangingPunct="1">
      <a:defRPr sz="3300" kern="1200">
        <a:solidFill>
          <a:schemeClr val="tx1"/>
        </a:solidFill>
        <a:latin typeface="+mn-lt"/>
        <a:ea typeface="+mn-ea"/>
        <a:cs typeface="+mn-cs"/>
      </a:defRPr>
    </a:lvl6pPr>
    <a:lvl7pPr marL="7523830" algn="l" defTabSz="2507943" rtl="0" eaLnBrk="1" latinLnBrk="0" hangingPunct="1">
      <a:defRPr sz="3300" kern="1200">
        <a:solidFill>
          <a:schemeClr val="tx1"/>
        </a:solidFill>
        <a:latin typeface="+mn-lt"/>
        <a:ea typeface="+mn-ea"/>
        <a:cs typeface="+mn-cs"/>
      </a:defRPr>
    </a:lvl7pPr>
    <a:lvl8pPr marL="8777801" algn="l" defTabSz="2507943" rtl="0" eaLnBrk="1" latinLnBrk="0" hangingPunct="1">
      <a:defRPr sz="3300" kern="1200">
        <a:solidFill>
          <a:schemeClr val="tx1"/>
        </a:solidFill>
        <a:latin typeface="+mn-lt"/>
        <a:ea typeface="+mn-ea"/>
        <a:cs typeface="+mn-cs"/>
      </a:defRPr>
    </a:lvl8pPr>
    <a:lvl9pPr marL="10031773" algn="l" defTabSz="2507943" rtl="0" eaLnBrk="1" latinLnBrk="0" hangingPunct="1">
      <a:defRPr sz="33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6A1A87D-CAF7-4BDC-A0D3-C0DBEDE81619}" type="slidenum">
              <a:rPr lang="en-US" smtClean="0"/>
              <a:pPr/>
              <a:t>1</a:t>
            </a:fld>
            <a:endParaRPr lang="en-US" dirty="0"/>
          </a:p>
        </p:txBody>
      </p:sp>
    </p:spTree>
    <p:extLst>
      <p:ext uri="{BB962C8B-B14F-4D97-AF65-F5344CB8AC3E}">
        <p14:creationId xmlns:p14="http://schemas.microsoft.com/office/powerpoint/2010/main" val="11219813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tandard 4 column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576461" y="3341566"/>
            <a:ext cx="6274921"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smtClean="0"/>
              <a:t>Type in or paste your text here</a:t>
            </a:r>
          </a:p>
        </p:txBody>
      </p:sp>
      <p:sp>
        <p:nvSpPr>
          <p:cNvPr id="6" name="Text Placeholder 5"/>
          <p:cNvSpPr>
            <a:spLocks noGrp="1"/>
          </p:cNvSpPr>
          <p:nvPr>
            <p:ph type="body" sz="quarter" idx="11" hasCustomPrompt="1"/>
          </p:nvPr>
        </p:nvSpPr>
        <p:spPr>
          <a:xfrm>
            <a:off x="576461" y="2948667"/>
            <a:ext cx="6280547" cy="382517"/>
          </a:xfrm>
          <a:prstGeom prst="rect">
            <a:avLst/>
          </a:prstGeom>
          <a:solidFill>
            <a:srgbClr val="002855"/>
          </a:solidFill>
        </p:spPr>
        <p:txBody>
          <a:bodyPr lIns="52249" tIns="52249" rIns="52249" bIns="52249" anchor="ctr" anchorCtr="0">
            <a:spAutoFit/>
          </a:bodyPr>
          <a:lstStyle>
            <a:lvl1pPr algn="ctr">
              <a:buNone/>
              <a:defRPr sz="1800" b="1" u="none" baseline="0">
                <a:solidFill>
                  <a:schemeClr val="bg1"/>
                </a:solidFill>
              </a:defRPr>
            </a:lvl1pPr>
          </a:lstStyle>
          <a:p>
            <a:pPr lvl="0"/>
            <a:r>
              <a:rPr lang="en-US" dirty="0" smtClean="0"/>
              <a:t>(click to edit) INTRODUCTION or ABSTRACT</a:t>
            </a:r>
            <a:endParaRPr lang="en-US" dirty="0"/>
          </a:p>
        </p:txBody>
      </p:sp>
      <p:sp>
        <p:nvSpPr>
          <p:cNvPr id="18" name="Picture Placeholder 13"/>
          <p:cNvSpPr>
            <a:spLocks noGrp="1"/>
          </p:cNvSpPr>
          <p:nvPr>
            <p:ph type="pic" sz="quarter" idx="18" hasCustomPrompt="1"/>
          </p:nvPr>
        </p:nvSpPr>
        <p:spPr>
          <a:xfrm>
            <a:off x="2409825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smtClean="0"/>
              <a:t>LOO</a:t>
            </a:r>
            <a:endParaRPr lang="en-US" dirty="0"/>
          </a:p>
        </p:txBody>
      </p:sp>
      <p:sp>
        <p:nvSpPr>
          <p:cNvPr id="20" name="Text Placeholder 5"/>
          <p:cNvSpPr>
            <a:spLocks noGrp="1"/>
          </p:cNvSpPr>
          <p:nvPr>
            <p:ph type="body" sz="quarter" idx="20" hasCustomPrompt="1"/>
          </p:nvPr>
        </p:nvSpPr>
        <p:spPr>
          <a:xfrm>
            <a:off x="576461" y="7674416"/>
            <a:ext cx="6281539"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mn-lt"/>
              </a:defRPr>
            </a:lvl1pPr>
          </a:lstStyle>
          <a:p>
            <a:pPr lvl="0"/>
            <a:r>
              <a:rPr lang="en-US" dirty="0" smtClean="0"/>
              <a:t>(click to edit)  OBJECTIVES</a:t>
            </a:r>
            <a:endParaRPr lang="en-US" dirty="0"/>
          </a:p>
        </p:txBody>
      </p:sp>
      <p:sp>
        <p:nvSpPr>
          <p:cNvPr id="21" name="Text Placeholder 3"/>
          <p:cNvSpPr>
            <a:spLocks noGrp="1"/>
          </p:cNvSpPr>
          <p:nvPr>
            <p:ph type="body" sz="quarter" idx="21" hasCustomPrompt="1"/>
          </p:nvPr>
        </p:nvSpPr>
        <p:spPr>
          <a:xfrm>
            <a:off x="7241978" y="3341566"/>
            <a:ext cx="6280546"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Tx/>
              <a:buNone/>
              <a:tabLst/>
              <a:defRPr sz="1400" baseline="0">
                <a:latin typeface="+mn-lt"/>
              </a:defRPr>
            </a:lvl1pPr>
            <a:lvl2pPr marL="1304925" indent="0">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2" name="Text Placeholder 5"/>
          <p:cNvSpPr>
            <a:spLocks noGrp="1"/>
          </p:cNvSpPr>
          <p:nvPr>
            <p:ph type="body" sz="quarter" idx="22" hasCustomPrompt="1"/>
          </p:nvPr>
        </p:nvSpPr>
        <p:spPr>
          <a:xfrm>
            <a:off x="7241977" y="2948667"/>
            <a:ext cx="6280547" cy="382517"/>
          </a:xfrm>
          <a:prstGeom prst="rect">
            <a:avLst/>
          </a:prstGeom>
          <a:solidFill>
            <a:srgbClr val="002855"/>
          </a:solidFill>
        </p:spPr>
        <p:txBody>
          <a:bodyPr lIns="52249" tIns="52249" rIns="52249" bIns="52249" anchor="ctr" anchorCtr="0">
            <a:spAutoFit/>
          </a:bodyPr>
          <a:lstStyle>
            <a:lvl1pPr algn="ctr">
              <a:buNone/>
              <a:defRPr sz="1800" b="1" u="none" baseline="0">
                <a:solidFill>
                  <a:schemeClr val="bg1"/>
                </a:solidFill>
                <a:latin typeface="+mn-lt"/>
              </a:defRPr>
            </a:lvl1pPr>
          </a:lstStyle>
          <a:p>
            <a:pPr lvl="0"/>
            <a:r>
              <a:rPr lang="en-US" dirty="0" smtClean="0"/>
              <a:t>(click to edit)  MATERIALS &amp; METHODS</a:t>
            </a:r>
            <a:endParaRPr lang="en-US" dirty="0"/>
          </a:p>
        </p:txBody>
      </p:sp>
      <p:sp>
        <p:nvSpPr>
          <p:cNvPr id="23" name="Text Placeholder 3"/>
          <p:cNvSpPr>
            <a:spLocks noGrp="1"/>
          </p:cNvSpPr>
          <p:nvPr>
            <p:ph type="body" sz="quarter" idx="23" hasCustomPrompt="1"/>
          </p:nvPr>
        </p:nvSpPr>
        <p:spPr>
          <a:xfrm>
            <a:off x="13906500" y="3341566"/>
            <a:ext cx="6286500"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563293" marR="0" indent="-342900" algn="l" defTabSz="2507943" rtl="0" eaLnBrk="1" fontAlgn="auto" latinLnBrk="0" hangingPunct="1">
              <a:lnSpc>
                <a:spcPct val="100000"/>
              </a:lnSpc>
              <a:spcBef>
                <a:spcPct val="20000"/>
              </a:spcBef>
              <a:spcAft>
                <a:spcPts val="0"/>
              </a:spcAft>
              <a:buClrTx/>
              <a:buSzTx/>
              <a:buFont typeface="+mj-lt"/>
              <a:buAutoNum type="romanUcPeriod"/>
              <a:tabLst/>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smtClean="0"/>
              <a:t>Type in or paste your text here</a:t>
            </a:r>
          </a:p>
        </p:txBody>
      </p:sp>
      <p:sp>
        <p:nvSpPr>
          <p:cNvPr id="24" name="Text Placeholder 5"/>
          <p:cNvSpPr>
            <a:spLocks noGrp="1"/>
          </p:cNvSpPr>
          <p:nvPr>
            <p:ph type="body" sz="quarter" idx="24" hasCustomPrompt="1"/>
          </p:nvPr>
        </p:nvSpPr>
        <p:spPr>
          <a:xfrm>
            <a:off x="13906500" y="2948667"/>
            <a:ext cx="6286500" cy="382517"/>
          </a:xfrm>
          <a:prstGeom prst="rect">
            <a:avLst/>
          </a:prstGeom>
          <a:solidFill>
            <a:srgbClr val="002855"/>
          </a:solidFill>
        </p:spPr>
        <p:txBody>
          <a:bodyPr lIns="52249" tIns="52249" rIns="52249" bIns="52249" anchor="ctr" anchorCtr="0">
            <a:spAutoFit/>
          </a:bodyPr>
          <a:lstStyle>
            <a:lvl1pPr algn="ctr">
              <a:buNone/>
              <a:defRPr sz="1800" b="1" u="none" baseline="0">
                <a:solidFill>
                  <a:schemeClr val="bg1"/>
                </a:solidFill>
                <a:latin typeface="+mn-lt"/>
              </a:defRPr>
            </a:lvl1pPr>
          </a:lstStyle>
          <a:p>
            <a:pPr lvl="0"/>
            <a:r>
              <a:rPr lang="en-US" dirty="0" smtClean="0"/>
              <a:t>(click to edit)  RESULTS</a:t>
            </a:r>
            <a:endParaRPr lang="en-US" dirty="0"/>
          </a:p>
        </p:txBody>
      </p:sp>
      <p:sp>
        <p:nvSpPr>
          <p:cNvPr id="25" name="Text Placeholder 5"/>
          <p:cNvSpPr>
            <a:spLocks noGrp="1"/>
          </p:cNvSpPr>
          <p:nvPr>
            <p:ph type="body" sz="quarter" idx="25" hasCustomPrompt="1"/>
          </p:nvPr>
        </p:nvSpPr>
        <p:spPr>
          <a:xfrm>
            <a:off x="20575984" y="2948667"/>
            <a:ext cx="6279386"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mn-lt"/>
              </a:defRPr>
            </a:lvl1pPr>
          </a:lstStyle>
          <a:p>
            <a:pPr lvl="0"/>
            <a:r>
              <a:rPr lang="en-US" dirty="0" smtClean="0"/>
              <a:t>(click to edit)  CONCLUSIONS</a:t>
            </a:r>
            <a:endParaRPr lang="en-US" dirty="0"/>
          </a:p>
        </p:txBody>
      </p:sp>
      <p:sp>
        <p:nvSpPr>
          <p:cNvPr id="26" name="Text Placeholder 3"/>
          <p:cNvSpPr>
            <a:spLocks noGrp="1"/>
          </p:cNvSpPr>
          <p:nvPr>
            <p:ph type="body" sz="quarter" idx="26" hasCustomPrompt="1"/>
          </p:nvPr>
        </p:nvSpPr>
        <p:spPr>
          <a:xfrm>
            <a:off x="20572839" y="7709372"/>
            <a:ext cx="6279386"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smtClean="0"/>
              <a:t>Type in or paste your text here</a:t>
            </a:r>
          </a:p>
        </p:txBody>
      </p:sp>
      <p:sp>
        <p:nvSpPr>
          <p:cNvPr id="27" name="Text Placeholder 5"/>
          <p:cNvSpPr>
            <a:spLocks noGrp="1"/>
          </p:cNvSpPr>
          <p:nvPr>
            <p:ph type="body" sz="quarter" idx="27" hasCustomPrompt="1"/>
          </p:nvPr>
        </p:nvSpPr>
        <p:spPr>
          <a:xfrm>
            <a:off x="20572839" y="7322011"/>
            <a:ext cx="6287661"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mn-lt"/>
              </a:defRPr>
            </a:lvl1pPr>
          </a:lstStyle>
          <a:p>
            <a:pPr lvl="0"/>
            <a:r>
              <a:rPr lang="en-US" dirty="0" smtClean="0"/>
              <a:t>(click to edit)  REFERENCES</a:t>
            </a:r>
            <a:endParaRPr lang="en-US" dirty="0"/>
          </a:p>
        </p:txBody>
      </p:sp>
      <p:sp>
        <p:nvSpPr>
          <p:cNvPr id="29" name="Text Placeholder 5"/>
          <p:cNvSpPr>
            <a:spLocks noGrp="1"/>
          </p:cNvSpPr>
          <p:nvPr>
            <p:ph type="body" sz="quarter" idx="29" hasCustomPrompt="1"/>
          </p:nvPr>
        </p:nvSpPr>
        <p:spPr>
          <a:xfrm>
            <a:off x="20575984" y="12921433"/>
            <a:ext cx="6279386"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mn-lt"/>
              </a:defRPr>
            </a:lvl1pPr>
          </a:lstStyle>
          <a:p>
            <a:pPr lvl="0"/>
            <a:r>
              <a:rPr lang="en-US" dirty="0" smtClean="0"/>
              <a:t>(click to edit)  ACKNOWLEDGEMENTS  or  CONTACT</a:t>
            </a:r>
            <a:endParaRPr lang="en-US" dirty="0"/>
          </a:p>
        </p:txBody>
      </p:sp>
      <p:sp>
        <p:nvSpPr>
          <p:cNvPr id="60" name="Text Placeholder 3"/>
          <p:cNvSpPr>
            <a:spLocks noGrp="1"/>
          </p:cNvSpPr>
          <p:nvPr>
            <p:ph type="body" sz="quarter" idx="96" hasCustomPrompt="1"/>
          </p:nvPr>
        </p:nvSpPr>
        <p:spPr>
          <a:xfrm>
            <a:off x="576460" y="8094153"/>
            <a:ext cx="6274921"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1373188" indent="0">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smtClean="0"/>
              <a:t>Type in or paste your text here</a:t>
            </a:r>
          </a:p>
        </p:txBody>
      </p:sp>
      <p:sp>
        <p:nvSpPr>
          <p:cNvPr id="103" name="Text Placeholder 3"/>
          <p:cNvSpPr>
            <a:spLocks noGrp="1"/>
          </p:cNvSpPr>
          <p:nvPr>
            <p:ph type="body" sz="quarter" idx="107"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1" name="Text Placeholder 3"/>
          <p:cNvSpPr>
            <a:spLocks noGrp="1"/>
          </p:cNvSpPr>
          <p:nvPr>
            <p:ph type="body" sz="quarter" idx="116"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2" name="Text Placeholder 3"/>
          <p:cNvSpPr>
            <a:spLocks noGrp="1"/>
          </p:cNvSpPr>
          <p:nvPr>
            <p:ph type="body" sz="quarter" idx="117"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3" name="Text Placeholder 3"/>
          <p:cNvSpPr>
            <a:spLocks noGrp="1"/>
          </p:cNvSpPr>
          <p:nvPr>
            <p:ph type="body" sz="quarter" idx="118"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4" name="Text Placeholder 3"/>
          <p:cNvSpPr>
            <a:spLocks noGrp="1"/>
          </p:cNvSpPr>
          <p:nvPr>
            <p:ph type="body" sz="quarter" idx="119"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5" name="Text Placeholder 3"/>
          <p:cNvSpPr>
            <a:spLocks noGrp="1"/>
          </p:cNvSpPr>
          <p:nvPr>
            <p:ph type="body" sz="quarter" idx="120"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6" name="Text Placeholder 3"/>
          <p:cNvSpPr>
            <a:spLocks noGrp="1"/>
          </p:cNvSpPr>
          <p:nvPr>
            <p:ph type="body" sz="quarter" idx="121"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7" name="Text Placeholder 3"/>
          <p:cNvSpPr>
            <a:spLocks noGrp="1"/>
          </p:cNvSpPr>
          <p:nvPr>
            <p:ph type="body" sz="quarter" idx="122"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8" name="Text Placeholder 3"/>
          <p:cNvSpPr>
            <a:spLocks noGrp="1"/>
          </p:cNvSpPr>
          <p:nvPr>
            <p:ph type="body" sz="quarter" idx="123"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9" name="Text Placeholder 3"/>
          <p:cNvSpPr>
            <a:spLocks noGrp="1"/>
          </p:cNvSpPr>
          <p:nvPr>
            <p:ph type="body" sz="quarter" idx="124"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61" name="Text Placeholder 3"/>
          <p:cNvSpPr>
            <a:spLocks noGrp="1"/>
          </p:cNvSpPr>
          <p:nvPr>
            <p:ph type="body" sz="quarter" idx="125"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3" name="Picture Placeholder 13"/>
          <p:cNvSpPr>
            <a:spLocks noGrp="1"/>
          </p:cNvSpPr>
          <p:nvPr>
            <p:ph type="pic" sz="quarter" idx="11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4" name="Picture Placeholder 13"/>
          <p:cNvSpPr>
            <a:spLocks noGrp="1"/>
          </p:cNvSpPr>
          <p:nvPr>
            <p:ph type="pic" sz="quarter" idx="126"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5" name="Picture Placeholder 13"/>
          <p:cNvSpPr>
            <a:spLocks noGrp="1"/>
          </p:cNvSpPr>
          <p:nvPr>
            <p:ph type="pic" sz="quarter" idx="127"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6" name="Picture Placeholder 13"/>
          <p:cNvSpPr>
            <a:spLocks noGrp="1"/>
          </p:cNvSpPr>
          <p:nvPr>
            <p:ph type="pic" sz="quarter" idx="128"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7" name="Picture Placeholder 13"/>
          <p:cNvSpPr>
            <a:spLocks noGrp="1"/>
          </p:cNvSpPr>
          <p:nvPr>
            <p:ph type="pic" sz="quarter" idx="129"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9" name="Picture Placeholder 13"/>
          <p:cNvSpPr>
            <a:spLocks noGrp="1"/>
          </p:cNvSpPr>
          <p:nvPr>
            <p:ph type="pic" sz="quarter" idx="130"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2" name="Picture Placeholder 13"/>
          <p:cNvSpPr>
            <a:spLocks noGrp="1"/>
          </p:cNvSpPr>
          <p:nvPr>
            <p:ph type="pic" sz="quarter" idx="131"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5" name="Picture Placeholder 13"/>
          <p:cNvSpPr>
            <a:spLocks noGrp="1"/>
          </p:cNvSpPr>
          <p:nvPr>
            <p:ph type="pic" sz="quarter" idx="132"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8" name="Picture Placeholder 13"/>
          <p:cNvSpPr>
            <a:spLocks noGrp="1"/>
          </p:cNvSpPr>
          <p:nvPr>
            <p:ph type="pic" sz="quarter" idx="133"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2" name="Picture Placeholder 13"/>
          <p:cNvSpPr>
            <a:spLocks noGrp="1"/>
          </p:cNvSpPr>
          <p:nvPr>
            <p:ph type="pic" sz="quarter" idx="134"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62" name="Text Placeholder 5"/>
          <p:cNvSpPr>
            <a:spLocks noGrp="1"/>
          </p:cNvSpPr>
          <p:nvPr>
            <p:ph type="body" sz="quarter" idx="136"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3" name="Text Placeholder 5"/>
          <p:cNvSpPr>
            <a:spLocks noGrp="1"/>
          </p:cNvSpPr>
          <p:nvPr>
            <p:ph type="body" sz="quarter" idx="137"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4" name="Text Placeholder 5"/>
          <p:cNvSpPr>
            <a:spLocks noGrp="1"/>
          </p:cNvSpPr>
          <p:nvPr>
            <p:ph type="body" sz="quarter" idx="138"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5" name="Text Placeholder 5"/>
          <p:cNvSpPr>
            <a:spLocks noGrp="1"/>
          </p:cNvSpPr>
          <p:nvPr>
            <p:ph type="body" sz="quarter" idx="139"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6" name="Text Placeholder 5"/>
          <p:cNvSpPr>
            <a:spLocks noGrp="1"/>
          </p:cNvSpPr>
          <p:nvPr>
            <p:ph type="body" sz="quarter" idx="140"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7" name="Text Placeholder 5"/>
          <p:cNvSpPr>
            <a:spLocks noGrp="1"/>
          </p:cNvSpPr>
          <p:nvPr>
            <p:ph type="body" sz="quarter" idx="141"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8" name="Text Placeholder 5"/>
          <p:cNvSpPr>
            <a:spLocks noGrp="1"/>
          </p:cNvSpPr>
          <p:nvPr>
            <p:ph type="body" sz="quarter" idx="142"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9" name="Text Placeholder 5"/>
          <p:cNvSpPr>
            <a:spLocks noGrp="1"/>
          </p:cNvSpPr>
          <p:nvPr>
            <p:ph type="body" sz="quarter" idx="143"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70" name="Text Placeholder 5"/>
          <p:cNvSpPr>
            <a:spLocks noGrp="1"/>
          </p:cNvSpPr>
          <p:nvPr>
            <p:ph type="body" sz="quarter" idx="144"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71" name="Text Placeholder 5"/>
          <p:cNvSpPr>
            <a:spLocks noGrp="1"/>
          </p:cNvSpPr>
          <p:nvPr>
            <p:ph type="body" sz="quarter" idx="145"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72" name="Text Placeholder 5"/>
          <p:cNvSpPr>
            <a:spLocks noGrp="1"/>
          </p:cNvSpPr>
          <p:nvPr>
            <p:ph type="body" sz="quarter" idx="146"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73" name="Text Placeholder 5"/>
          <p:cNvSpPr>
            <a:spLocks noGrp="1"/>
          </p:cNvSpPr>
          <p:nvPr>
            <p:ph type="body" sz="quarter" idx="147"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74" name="Text Placeholder 5"/>
          <p:cNvSpPr>
            <a:spLocks noGrp="1"/>
          </p:cNvSpPr>
          <p:nvPr>
            <p:ph type="body" sz="quarter" idx="148"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75" name="Text Placeholder 5"/>
          <p:cNvSpPr>
            <a:spLocks noGrp="1"/>
          </p:cNvSpPr>
          <p:nvPr>
            <p:ph type="body" sz="quarter" idx="149"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bg1"/>
                </a:solidFill>
              </a:defRPr>
            </a:lvl1pPr>
          </a:lstStyle>
          <a:p>
            <a:pPr lvl="0"/>
            <a:r>
              <a:rPr lang="en-US" dirty="0" smtClean="0"/>
              <a:t>SECTION HEADER PLACEHOLDER</a:t>
            </a:r>
            <a:endParaRPr lang="en-US" dirty="0"/>
          </a:p>
        </p:txBody>
      </p:sp>
      <p:sp>
        <p:nvSpPr>
          <p:cNvPr id="76" name="Text Placeholder 76"/>
          <p:cNvSpPr>
            <a:spLocks noGrp="1"/>
          </p:cNvSpPr>
          <p:nvPr>
            <p:ph type="body" sz="quarter" idx="150" hasCustomPrompt="1"/>
          </p:nvPr>
        </p:nvSpPr>
        <p:spPr>
          <a:xfrm>
            <a:off x="3662362" y="1078170"/>
            <a:ext cx="20107276" cy="598230"/>
          </a:xfrm>
          <a:prstGeom prst="rect">
            <a:avLst/>
          </a:prstGeom>
        </p:spPr>
        <p:txBody>
          <a:bodyPr>
            <a:normAutofit/>
          </a:bodyPr>
          <a:lstStyle>
            <a:lvl1pPr algn="ctr">
              <a:buFontTx/>
              <a:buNone/>
              <a:defRPr sz="3600">
                <a:solidFill>
                  <a:srgbClr val="002855"/>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authors</a:t>
            </a:r>
            <a:endParaRPr lang="en-US" dirty="0"/>
          </a:p>
        </p:txBody>
      </p:sp>
      <p:sp>
        <p:nvSpPr>
          <p:cNvPr id="77" name="Text Placeholder 76"/>
          <p:cNvSpPr>
            <a:spLocks noGrp="1"/>
          </p:cNvSpPr>
          <p:nvPr>
            <p:ph type="body" sz="quarter" idx="184" hasCustomPrompt="1"/>
          </p:nvPr>
        </p:nvSpPr>
        <p:spPr>
          <a:xfrm>
            <a:off x="3662362" y="1676399"/>
            <a:ext cx="20107276" cy="634555"/>
          </a:xfrm>
          <a:prstGeom prst="rect">
            <a:avLst/>
          </a:prstGeom>
        </p:spPr>
        <p:txBody>
          <a:bodyPr>
            <a:normAutofit/>
          </a:bodyPr>
          <a:lstStyle>
            <a:lvl1pPr algn="ctr">
              <a:buFontTx/>
              <a:buNone/>
              <a:defRPr sz="2800">
                <a:solidFill>
                  <a:srgbClr val="002855"/>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affiliations</a:t>
            </a:r>
            <a:endParaRPr lang="en-US" dirty="0"/>
          </a:p>
        </p:txBody>
      </p:sp>
      <p:sp>
        <p:nvSpPr>
          <p:cNvPr id="78" name="Text Placeholder 76"/>
          <p:cNvSpPr>
            <a:spLocks noGrp="1"/>
          </p:cNvSpPr>
          <p:nvPr>
            <p:ph type="body" sz="quarter" idx="185" hasCustomPrompt="1"/>
          </p:nvPr>
        </p:nvSpPr>
        <p:spPr>
          <a:xfrm>
            <a:off x="3662362" y="232386"/>
            <a:ext cx="20107276" cy="834414"/>
          </a:xfrm>
          <a:prstGeom prst="rect">
            <a:avLst/>
          </a:prstGeom>
        </p:spPr>
        <p:txBody>
          <a:bodyPr>
            <a:normAutofit/>
          </a:bodyPr>
          <a:lstStyle>
            <a:lvl1pPr algn="ctr">
              <a:buFontTx/>
              <a:buNone/>
              <a:defRPr sz="4800">
                <a:solidFill>
                  <a:srgbClr val="002855"/>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title</a:t>
            </a:r>
            <a:endParaRPr lang="en-US" dirty="0"/>
          </a:p>
        </p:txBody>
      </p:sp>
      <p:sp>
        <p:nvSpPr>
          <p:cNvPr id="79" name="Text Placeholder 3"/>
          <p:cNvSpPr>
            <a:spLocks noGrp="1"/>
          </p:cNvSpPr>
          <p:nvPr>
            <p:ph type="body" sz="quarter" idx="186" hasCustomPrompt="1"/>
          </p:nvPr>
        </p:nvSpPr>
        <p:spPr>
          <a:xfrm>
            <a:off x="20572840" y="3341566"/>
            <a:ext cx="6282530"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smtClean="0"/>
              <a:t>Type in or paste your text here</a:t>
            </a:r>
          </a:p>
        </p:txBody>
      </p:sp>
      <p:sp>
        <p:nvSpPr>
          <p:cNvPr id="80" name="Text Placeholder 3"/>
          <p:cNvSpPr>
            <a:spLocks noGrp="1"/>
          </p:cNvSpPr>
          <p:nvPr>
            <p:ph type="body" sz="quarter" idx="187" hasCustomPrompt="1"/>
          </p:nvPr>
        </p:nvSpPr>
        <p:spPr>
          <a:xfrm>
            <a:off x="20572839" y="13303950"/>
            <a:ext cx="6279386"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smtClean="0"/>
              <a:t>Type in or paste your text here</a:t>
            </a:r>
          </a:p>
        </p:txBody>
      </p:sp>
      <p:sp>
        <p:nvSpPr>
          <p:cNvPr id="81" name="Text Box 14"/>
          <p:cNvSpPr txBox="1">
            <a:spLocks noChangeArrowheads="1"/>
          </p:cNvSpPr>
          <p:nvPr userDrawn="1"/>
        </p:nvSpPr>
        <p:spPr bwMode="auto">
          <a:xfrm>
            <a:off x="918370" y="1615694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smtClean="0">
                <a:solidFill>
                  <a:schemeClr val="bg1">
                    <a:lumMod val="50000"/>
                  </a:schemeClr>
                </a:solidFill>
                <a:latin typeface="Arial" charset="0"/>
              </a:rPr>
              <a:t>RESEARCH POSTER PRESENTATION </a:t>
            </a:r>
            <a:r>
              <a:rPr lang="en-US" sz="300" b="1" dirty="0">
                <a:solidFill>
                  <a:schemeClr val="bg1">
                    <a:lumMod val="50000"/>
                  </a:schemeClr>
                </a:solidFill>
                <a:latin typeface="Arial" charset="0"/>
              </a:rPr>
              <a:t>DESIGN © </a:t>
            </a:r>
            <a:r>
              <a:rPr lang="en-US" sz="300" b="1" dirty="0" smtClean="0">
                <a:solidFill>
                  <a:schemeClr val="bg1">
                    <a:lumMod val="50000"/>
                  </a:schemeClr>
                </a:solidFill>
                <a:latin typeface="Arial" charset="0"/>
              </a:rPr>
              <a:t>2012</a:t>
            </a:r>
            <a:endParaRPr lang="en-US" sz="300" b="1" dirty="0">
              <a:solidFill>
                <a:schemeClr val="bg1">
                  <a:lumMod val="50000"/>
                </a:schemeClr>
              </a:solidFill>
              <a:latin typeface="Arial" charset="0"/>
            </a:endParaRPr>
          </a:p>
          <a:p>
            <a:pPr eaLnBrk="0" hangingPunct="0">
              <a:lnSpc>
                <a:spcPct val="65000"/>
              </a:lnSpc>
              <a:spcBef>
                <a:spcPct val="50000"/>
              </a:spcBef>
              <a:defRPr/>
            </a:pPr>
            <a:r>
              <a:rPr lang="en-US" sz="600" b="1" dirty="0">
                <a:solidFill>
                  <a:schemeClr val="bg1">
                    <a:lumMod val="50000"/>
                  </a:schemeClr>
                </a:solidFill>
                <a:latin typeface="Arial" charset="0"/>
              </a:rPr>
              <a:t>www.PosterPresentations.com</a:t>
            </a:r>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tandard 3 column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565116" y="3354109"/>
            <a:ext cx="8494548"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6" name="Text Placeholder 5"/>
          <p:cNvSpPr>
            <a:spLocks noGrp="1"/>
          </p:cNvSpPr>
          <p:nvPr>
            <p:ph type="body" sz="quarter" idx="11" hasCustomPrompt="1"/>
          </p:nvPr>
        </p:nvSpPr>
        <p:spPr>
          <a:xfrm>
            <a:off x="576461" y="2946900"/>
            <a:ext cx="8483204"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INTRODUCTION or ABSTRACT</a:t>
            </a:r>
            <a:endParaRPr lang="en-US" dirty="0"/>
          </a:p>
        </p:txBody>
      </p:sp>
      <p:sp>
        <p:nvSpPr>
          <p:cNvPr id="19" name="Text Placeholder 3"/>
          <p:cNvSpPr>
            <a:spLocks noGrp="1"/>
          </p:cNvSpPr>
          <p:nvPr>
            <p:ph type="body" sz="quarter" idx="19" hasCustomPrompt="1"/>
          </p:nvPr>
        </p:nvSpPr>
        <p:spPr>
          <a:xfrm>
            <a:off x="576461" y="9035724"/>
            <a:ext cx="8495540"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0" name="Text Placeholder 5"/>
          <p:cNvSpPr>
            <a:spLocks noGrp="1"/>
          </p:cNvSpPr>
          <p:nvPr>
            <p:ph type="body" sz="quarter" idx="20" hasCustomPrompt="1"/>
          </p:nvPr>
        </p:nvSpPr>
        <p:spPr>
          <a:xfrm>
            <a:off x="588799" y="8644569"/>
            <a:ext cx="8483203"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OBJECTIVES</a:t>
            </a:r>
            <a:endParaRPr lang="en-US" dirty="0"/>
          </a:p>
        </p:txBody>
      </p:sp>
      <p:sp>
        <p:nvSpPr>
          <p:cNvPr id="21" name="Text Placeholder 3"/>
          <p:cNvSpPr>
            <a:spLocks noGrp="1"/>
          </p:cNvSpPr>
          <p:nvPr>
            <p:ph type="body" sz="quarter" idx="21" hasCustomPrompt="1"/>
          </p:nvPr>
        </p:nvSpPr>
        <p:spPr>
          <a:xfrm>
            <a:off x="9471422" y="10733346"/>
            <a:ext cx="8482209"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2" name="Text Placeholder 5"/>
          <p:cNvSpPr>
            <a:spLocks noGrp="1"/>
          </p:cNvSpPr>
          <p:nvPr>
            <p:ph type="body" sz="quarter" idx="22" hasCustomPrompt="1"/>
          </p:nvPr>
        </p:nvSpPr>
        <p:spPr>
          <a:xfrm>
            <a:off x="9471422" y="10309786"/>
            <a:ext cx="8482209"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MATERIALS &amp; METHODS</a:t>
            </a:r>
            <a:endParaRPr lang="en-US" dirty="0"/>
          </a:p>
        </p:txBody>
      </p:sp>
      <p:sp>
        <p:nvSpPr>
          <p:cNvPr id="23" name="Text Placeholder 3"/>
          <p:cNvSpPr>
            <a:spLocks noGrp="1"/>
          </p:cNvSpPr>
          <p:nvPr>
            <p:ph type="body" sz="quarter" idx="23" hasCustomPrompt="1"/>
          </p:nvPr>
        </p:nvSpPr>
        <p:spPr>
          <a:xfrm>
            <a:off x="9476384" y="3378398"/>
            <a:ext cx="8482209"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4" name="Text Placeholder 5"/>
          <p:cNvSpPr>
            <a:spLocks noGrp="1"/>
          </p:cNvSpPr>
          <p:nvPr>
            <p:ph type="body" sz="quarter" idx="24" hasCustomPrompt="1"/>
          </p:nvPr>
        </p:nvSpPr>
        <p:spPr>
          <a:xfrm>
            <a:off x="9471422" y="2946900"/>
            <a:ext cx="8487172"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RESULTS</a:t>
            </a:r>
            <a:endParaRPr lang="en-US" dirty="0"/>
          </a:p>
        </p:txBody>
      </p:sp>
      <p:sp>
        <p:nvSpPr>
          <p:cNvPr id="25" name="Text Placeholder 5"/>
          <p:cNvSpPr>
            <a:spLocks noGrp="1"/>
          </p:cNvSpPr>
          <p:nvPr>
            <p:ph type="body" sz="quarter" idx="25" hasCustomPrompt="1"/>
          </p:nvPr>
        </p:nvSpPr>
        <p:spPr>
          <a:xfrm>
            <a:off x="18372337" y="2946900"/>
            <a:ext cx="8485018"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CONCLUSIONS</a:t>
            </a:r>
            <a:endParaRPr lang="en-US" dirty="0"/>
          </a:p>
        </p:txBody>
      </p:sp>
      <p:sp>
        <p:nvSpPr>
          <p:cNvPr id="26" name="Text Placeholder 3"/>
          <p:cNvSpPr>
            <a:spLocks noGrp="1"/>
          </p:cNvSpPr>
          <p:nvPr>
            <p:ph type="body" sz="quarter" idx="26" hasCustomPrompt="1"/>
          </p:nvPr>
        </p:nvSpPr>
        <p:spPr>
          <a:xfrm>
            <a:off x="18372337" y="3354109"/>
            <a:ext cx="8485018"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7" name="Text Placeholder 5"/>
          <p:cNvSpPr>
            <a:spLocks noGrp="1"/>
          </p:cNvSpPr>
          <p:nvPr>
            <p:ph type="body" sz="quarter" idx="27" hasCustomPrompt="1"/>
          </p:nvPr>
        </p:nvSpPr>
        <p:spPr>
          <a:xfrm>
            <a:off x="18372337" y="8628515"/>
            <a:ext cx="8485018"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REFERENCES</a:t>
            </a:r>
            <a:endParaRPr lang="en-US" dirty="0"/>
          </a:p>
        </p:txBody>
      </p:sp>
      <p:sp>
        <p:nvSpPr>
          <p:cNvPr id="28" name="Text Placeholder 3"/>
          <p:cNvSpPr>
            <a:spLocks noGrp="1"/>
          </p:cNvSpPr>
          <p:nvPr>
            <p:ph type="body" sz="quarter" idx="28" hasCustomPrompt="1"/>
          </p:nvPr>
        </p:nvSpPr>
        <p:spPr>
          <a:xfrm>
            <a:off x="18369192" y="9056044"/>
            <a:ext cx="8488163"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9" name="Text Placeholder 5"/>
          <p:cNvSpPr>
            <a:spLocks noGrp="1"/>
          </p:cNvSpPr>
          <p:nvPr>
            <p:ph type="body" sz="quarter" idx="29" hasCustomPrompt="1"/>
          </p:nvPr>
        </p:nvSpPr>
        <p:spPr>
          <a:xfrm>
            <a:off x="18372337" y="12862783"/>
            <a:ext cx="8485018"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ACKNOWLEDGEMENTS  or  CONTACT</a:t>
            </a:r>
            <a:endParaRPr lang="en-US" dirty="0"/>
          </a:p>
        </p:txBody>
      </p:sp>
      <p:sp>
        <p:nvSpPr>
          <p:cNvPr id="30" name="Text Placeholder 3"/>
          <p:cNvSpPr>
            <a:spLocks noGrp="1"/>
          </p:cNvSpPr>
          <p:nvPr>
            <p:ph type="body" sz="quarter" idx="30" hasCustomPrompt="1"/>
          </p:nvPr>
        </p:nvSpPr>
        <p:spPr>
          <a:xfrm>
            <a:off x="18372337" y="13290312"/>
            <a:ext cx="8488163"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60" name="Picture Placeholder 13"/>
          <p:cNvSpPr>
            <a:spLocks noGrp="1"/>
          </p:cNvSpPr>
          <p:nvPr>
            <p:ph type="pic" sz="quarter" idx="15" hasCustomPrompt="1"/>
          </p:nvPr>
        </p:nvSpPr>
        <p:spPr>
          <a:xfrm>
            <a:off x="57150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smtClean="0"/>
              <a:t>LOGO</a:t>
            </a:r>
            <a:endParaRPr lang="en-US" dirty="0"/>
          </a:p>
        </p:txBody>
      </p:sp>
      <p:sp>
        <p:nvSpPr>
          <p:cNvPr id="61" name="Picture Placeholder 13"/>
          <p:cNvSpPr>
            <a:spLocks noGrp="1"/>
          </p:cNvSpPr>
          <p:nvPr>
            <p:ph type="pic" sz="quarter" idx="18" hasCustomPrompt="1"/>
          </p:nvPr>
        </p:nvSpPr>
        <p:spPr>
          <a:xfrm>
            <a:off x="2409825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smtClean="0"/>
              <a:t>LOGO</a:t>
            </a:r>
            <a:endParaRPr lang="en-US" dirty="0"/>
          </a:p>
        </p:txBody>
      </p:sp>
      <p:sp>
        <p:nvSpPr>
          <p:cNvPr id="72" name="Text Placeholder 76"/>
          <p:cNvSpPr>
            <a:spLocks noGrp="1"/>
          </p:cNvSpPr>
          <p:nvPr>
            <p:ph type="body" sz="quarter" idx="150" hasCustomPrompt="1"/>
          </p:nvPr>
        </p:nvSpPr>
        <p:spPr>
          <a:xfrm>
            <a:off x="3662362" y="1078170"/>
            <a:ext cx="20107276" cy="598230"/>
          </a:xfrm>
          <a:prstGeom prst="rect">
            <a:avLst/>
          </a:prstGeom>
        </p:spPr>
        <p:txBody>
          <a:bodyPr>
            <a:noAutofit/>
          </a:bodyPr>
          <a:lstStyle>
            <a:lvl1pPr algn="ctr">
              <a:buFontTx/>
              <a:buNone/>
              <a:defRPr sz="3600">
                <a:solidFill>
                  <a:srgbClr val="002855"/>
                </a:solidFill>
                <a:latin typeface="Arial" pitchFamily="34" charset="0"/>
                <a:cs typeface="Arial" pitchFamily="34" charset="0"/>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authors</a:t>
            </a:r>
            <a:endParaRPr lang="en-US" dirty="0"/>
          </a:p>
        </p:txBody>
      </p:sp>
      <p:sp>
        <p:nvSpPr>
          <p:cNvPr id="75" name="Text Placeholder 76"/>
          <p:cNvSpPr>
            <a:spLocks noGrp="1"/>
          </p:cNvSpPr>
          <p:nvPr>
            <p:ph type="body" sz="quarter" idx="184" hasCustomPrompt="1"/>
          </p:nvPr>
        </p:nvSpPr>
        <p:spPr>
          <a:xfrm>
            <a:off x="3662362" y="1676399"/>
            <a:ext cx="20107276" cy="634555"/>
          </a:xfrm>
          <a:prstGeom prst="rect">
            <a:avLst/>
          </a:prstGeom>
        </p:spPr>
        <p:txBody>
          <a:bodyPr>
            <a:noAutofit/>
          </a:bodyPr>
          <a:lstStyle>
            <a:lvl1pPr algn="ctr">
              <a:buFontTx/>
              <a:buNone/>
              <a:defRPr sz="2800">
                <a:solidFill>
                  <a:srgbClr val="002855"/>
                </a:solidFill>
                <a:latin typeface="Arial" pitchFamily="34" charset="0"/>
                <a:cs typeface="Arial" pitchFamily="34" charset="0"/>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affiliations</a:t>
            </a:r>
            <a:endParaRPr lang="en-US" dirty="0"/>
          </a:p>
        </p:txBody>
      </p:sp>
      <p:sp>
        <p:nvSpPr>
          <p:cNvPr id="77" name="Text Placeholder 76"/>
          <p:cNvSpPr>
            <a:spLocks noGrp="1"/>
          </p:cNvSpPr>
          <p:nvPr>
            <p:ph type="body" sz="quarter" idx="185" hasCustomPrompt="1"/>
          </p:nvPr>
        </p:nvSpPr>
        <p:spPr>
          <a:xfrm>
            <a:off x="3662362" y="232386"/>
            <a:ext cx="20107276" cy="834414"/>
          </a:xfrm>
          <a:prstGeom prst="rect">
            <a:avLst/>
          </a:prstGeom>
        </p:spPr>
        <p:txBody>
          <a:bodyPr>
            <a:normAutofit/>
          </a:bodyPr>
          <a:lstStyle>
            <a:lvl1pPr algn="ctr">
              <a:buFontTx/>
              <a:buNone/>
              <a:defRPr sz="4800">
                <a:solidFill>
                  <a:srgbClr val="002855"/>
                </a:solidFill>
                <a:latin typeface="Arial" pitchFamily="34" charset="0"/>
                <a:cs typeface="Arial" pitchFamily="34" charset="0"/>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title</a:t>
            </a:r>
            <a:endParaRPr lang="en-US" dirty="0"/>
          </a:p>
        </p:txBody>
      </p:sp>
      <p:sp>
        <p:nvSpPr>
          <p:cNvPr id="63" name="Text Placeholder 5"/>
          <p:cNvSpPr>
            <a:spLocks noGrp="1"/>
          </p:cNvSpPr>
          <p:nvPr>
            <p:ph type="body" sz="quarter" idx="95"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66" name="Text Placeholder 3"/>
          <p:cNvSpPr>
            <a:spLocks noGrp="1"/>
          </p:cNvSpPr>
          <p:nvPr>
            <p:ph type="body" sz="quarter" idx="107"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69" name="Text Placeholder 3"/>
          <p:cNvSpPr>
            <a:spLocks noGrp="1"/>
          </p:cNvSpPr>
          <p:nvPr>
            <p:ph type="body" sz="quarter" idx="116"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78" name="Text Placeholder 3"/>
          <p:cNvSpPr>
            <a:spLocks noGrp="1"/>
          </p:cNvSpPr>
          <p:nvPr>
            <p:ph type="body" sz="quarter" idx="117"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79" name="Text Placeholder 3"/>
          <p:cNvSpPr>
            <a:spLocks noGrp="1"/>
          </p:cNvSpPr>
          <p:nvPr>
            <p:ph type="body" sz="quarter" idx="118"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0" name="Text Placeholder 3"/>
          <p:cNvSpPr>
            <a:spLocks noGrp="1"/>
          </p:cNvSpPr>
          <p:nvPr>
            <p:ph type="body" sz="quarter" idx="119"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1" name="Text Placeholder 3"/>
          <p:cNvSpPr>
            <a:spLocks noGrp="1"/>
          </p:cNvSpPr>
          <p:nvPr>
            <p:ph type="body" sz="quarter" idx="120"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2" name="Text Placeholder 3"/>
          <p:cNvSpPr>
            <a:spLocks noGrp="1"/>
          </p:cNvSpPr>
          <p:nvPr>
            <p:ph type="body" sz="quarter" idx="121"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3" name="Text Placeholder 3"/>
          <p:cNvSpPr>
            <a:spLocks noGrp="1"/>
          </p:cNvSpPr>
          <p:nvPr>
            <p:ph type="body" sz="quarter" idx="122"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4" name="Text Placeholder 3"/>
          <p:cNvSpPr>
            <a:spLocks noGrp="1"/>
          </p:cNvSpPr>
          <p:nvPr>
            <p:ph type="body" sz="quarter" idx="123"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5" name="Text Placeholder 3"/>
          <p:cNvSpPr>
            <a:spLocks noGrp="1"/>
          </p:cNvSpPr>
          <p:nvPr>
            <p:ph type="body" sz="quarter" idx="124"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6" name="Text Placeholder 3"/>
          <p:cNvSpPr>
            <a:spLocks noGrp="1"/>
          </p:cNvSpPr>
          <p:nvPr>
            <p:ph type="body" sz="quarter" idx="125"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7" name="Picture Placeholder 13"/>
          <p:cNvSpPr>
            <a:spLocks noGrp="1"/>
          </p:cNvSpPr>
          <p:nvPr>
            <p:ph type="pic" sz="quarter" idx="11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8" name="Picture Placeholder 13"/>
          <p:cNvSpPr>
            <a:spLocks noGrp="1"/>
          </p:cNvSpPr>
          <p:nvPr>
            <p:ph type="pic" sz="quarter" idx="126"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9" name="Picture Placeholder 13"/>
          <p:cNvSpPr>
            <a:spLocks noGrp="1"/>
          </p:cNvSpPr>
          <p:nvPr>
            <p:ph type="pic" sz="quarter" idx="127"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0" name="Picture Placeholder 13"/>
          <p:cNvSpPr>
            <a:spLocks noGrp="1"/>
          </p:cNvSpPr>
          <p:nvPr>
            <p:ph type="pic" sz="quarter" idx="128"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1" name="Picture Placeholder 13"/>
          <p:cNvSpPr>
            <a:spLocks noGrp="1"/>
          </p:cNvSpPr>
          <p:nvPr>
            <p:ph type="pic" sz="quarter" idx="129"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2" name="Picture Placeholder 13"/>
          <p:cNvSpPr>
            <a:spLocks noGrp="1"/>
          </p:cNvSpPr>
          <p:nvPr>
            <p:ph type="pic" sz="quarter" idx="130"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3" name="Picture Placeholder 13"/>
          <p:cNvSpPr>
            <a:spLocks noGrp="1"/>
          </p:cNvSpPr>
          <p:nvPr>
            <p:ph type="pic" sz="quarter" idx="131"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4" name="Picture Placeholder 13"/>
          <p:cNvSpPr>
            <a:spLocks noGrp="1"/>
          </p:cNvSpPr>
          <p:nvPr>
            <p:ph type="pic" sz="quarter" idx="132"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5" name="Picture Placeholder 13"/>
          <p:cNvSpPr>
            <a:spLocks noGrp="1"/>
          </p:cNvSpPr>
          <p:nvPr>
            <p:ph type="pic" sz="quarter" idx="133"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6" name="Picture Placeholder 13"/>
          <p:cNvSpPr>
            <a:spLocks noGrp="1"/>
          </p:cNvSpPr>
          <p:nvPr>
            <p:ph type="pic" sz="quarter" idx="134"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7" name="Picture Placeholder 13"/>
          <p:cNvSpPr>
            <a:spLocks noGrp="1"/>
          </p:cNvSpPr>
          <p:nvPr>
            <p:ph type="pic" sz="quarter" idx="13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8" name="Text Placeholder 5"/>
          <p:cNvSpPr>
            <a:spLocks noGrp="1"/>
          </p:cNvSpPr>
          <p:nvPr>
            <p:ph type="body" sz="quarter" idx="136"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99" name="Text Placeholder 5"/>
          <p:cNvSpPr>
            <a:spLocks noGrp="1"/>
          </p:cNvSpPr>
          <p:nvPr>
            <p:ph type="body" sz="quarter" idx="137"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00" name="Text Placeholder 5"/>
          <p:cNvSpPr>
            <a:spLocks noGrp="1"/>
          </p:cNvSpPr>
          <p:nvPr>
            <p:ph type="body" sz="quarter" idx="138"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01" name="Text Placeholder 5"/>
          <p:cNvSpPr>
            <a:spLocks noGrp="1"/>
          </p:cNvSpPr>
          <p:nvPr>
            <p:ph type="body" sz="quarter" idx="139"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02" name="Text Placeholder 5"/>
          <p:cNvSpPr>
            <a:spLocks noGrp="1"/>
          </p:cNvSpPr>
          <p:nvPr>
            <p:ph type="body" sz="quarter" idx="140"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03" name="Text Placeholder 5"/>
          <p:cNvSpPr>
            <a:spLocks noGrp="1"/>
          </p:cNvSpPr>
          <p:nvPr>
            <p:ph type="body" sz="quarter" idx="141"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04" name="Text Placeholder 5"/>
          <p:cNvSpPr>
            <a:spLocks noGrp="1"/>
          </p:cNvSpPr>
          <p:nvPr>
            <p:ph type="body" sz="quarter" idx="142"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12" name="Text Placeholder 5"/>
          <p:cNvSpPr>
            <a:spLocks noGrp="1"/>
          </p:cNvSpPr>
          <p:nvPr>
            <p:ph type="body" sz="quarter" idx="143"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13" name="Text Placeholder 5"/>
          <p:cNvSpPr>
            <a:spLocks noGrp="1"/>
          </p:cNvSpPr>
          <p:nvPr>
            <p:ph type="body" sz="quarter" idx="144"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2" name="Text Placeholder 5"/>
          <p:cNvSpPr>
            <a:spLocks noGrp="1"/>
          </p:cNvSpPr>
          <p:nvPr>
            <p:ph type="body" sz="quarter" idx="145"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3" name="Text Placeholder 5"/>
          <p:cNvSpPr>
            <a:spLocks noGrp="1"/>
          </p:cNvSpPr>
          <p:nvPr>
            <p:ph type="body" sz="quarter" idx="146"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4" name="Text Placeholder 5"/>
          <p:cNvSpPr>
            <a:spLocks noGrp="1"/>
          </p:cNvSpPr>
          <p:nvPr>
            <p:ph type="body" sz="quarter" idx="147"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5" name="Text Placeholder 5"/>
          <p:cNvSpPr>
            <a:spLocks noGrp="1"/>
          </p:cNvSpPr>
          <p:nvPr>
            <p:ph type="body" sz="quarter" idx="148"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6" name="Text Placeholder 5"/>
          <p:cNvSpPr>
            <a:spLocks noGrp="1"/>
          </p:cNvSpPr>
          <p:nvPr>
            <p:ph type="body" sz="quarter" idx="149"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Wide center column">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568308" y="3416455"/>
            <a:ext cx="6285508"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6" name="Text Placeholder 5"/>
          <p:cNvSpPr>
            <a:spLocks noGrp="1"/>
          </p:cNvSpPr>
          <p:nvPr>
            <p:ph type="body" sz="quarter" idx="11" hasCustomPrompt="1"/>
          </p:nvPr>
        </p:nvSpPr>
        <p:spPr>
          <a:xfrm>
            <a:off x="570789" y="3009246"/>
            <a:ext cx="6280547" cy="382517"/>
          </a:xfrm>
          <a:prstGeom prst="rect">
            <a:avLst/>
          </a:prstGeom>
          <a:solidFill>
            <a:srgbClr val="002855"/>
          </a:solidFill>
        </p:spPr>
        <p:txBody>
          <a:bodyPr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INTRODUCTION or ABSTRACT</a:t>
            </a:r>
            <a:endParaRPr lang="en-US" dirty="0"/>
          </a:p>
        </p:txBody>
      </p:sp>
      <p:sp>
        <p:nvSpPr>
          <p:cNvPr id="19" name="Text Placeholder 3"/>
          <p:cNvSpPr>
            <a:spLocks noGrp="1"/>
          </p:cNvSpPr>
          <p:nvPr>
            <p:ph type="body" sz="quarter" idx="19" hasCustomPrompt="1"/>
          </p:nvPr>
        </p:nvSpPr>
        <p:spPr>
          <a:xfrm>
            <a:off x="567812" y="7540814"/>
            <a:ext cx="6286500"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0" name="Text Placeholder 5"/>
          <p:cNvSpPr>
            <a:spLocks noGrp="1"/>
          </p:cNvSpPr>
          <p:nvPr>
            <p:ph type="body" sz="quarter" idx="20" hasCustomPrompt="1"/>
          </p:nvPr>
        </p:nvSpPr>
        <p:spPr>
          <a:xfrm>
            <a:off x="570293" y="7129339"/>
            <a:ext cx="6281539"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OBJECTIVES</a:t>
            </a:r>
            <a:endParaRPr lang="en-US" dirty="0"/>
          </a:p>
        </p:txBody>
      </p:sp>
      <p:sp>
        <p:nvSpPr>
          <p:cNvPr id="21" name="Text Placeholder 3"/>
          <p:cNvSpPr>
            <a:spLocks noGrp="1"/>
          </p:cNvSpPr>
          <p:nvPr>
            <p:ph type="body" sz="quarter" idx="21" hasCustomPrompt="1"/>
          </p:nvPr>
        </p:nvSpPr>
        <p:spPr>
          <a:xfrm>
            <a:off x="7241977" y="3432806"/>
            <a:ext cx="12950030"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2" name="Text Placeholder 5"/>
          <p:cNvSpPr>
            <a:spLocks noGrp="1"/>
          </p:cNvSpPr>
          <p:nvPr>
            <p:ph type="body" sz="quarter" idx="22" hasCustomPrompt="1"/>
          </p:nvPr>
        </p:nvSpPr>
        <p:spPr>
          <a:xfrm>
            <a:off x="7241977" y="3009246"/>
            <a:ext cx="12950031"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(header)  MATERIALS &amp; METHODS</a:t>
            </a:r>
            <a:endParaRPr lang="en-US" dirty="0"/>
          </a:p>
        </p:txBody>
      </p:sp>
      <p:sp>
        <p:nvSpPr>
          <p:cNvPr id="23" name="Text Placeholder 3"/>
          <p:cNvSpPr>
            <a:spLocks noGrp="1"/>
          </p:cNvSpPr>
          <p:nvPr>
            <p:ph type="body" sz="quarter" idx="23" hasCustomPrompt="1"/>
          </p:nvPr>
        </p:nvSpPr>
        <p:spPr>
          <a:xfrm>
            <a:off x="7241977" y="10987984"/>
            <a:ext cx="12950031"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4" name="Text Placeholder 5"/>
          <p:cNvSpPr>
            <a:spLocks noGrp="1"/>
          </p:cNvSpPr>
          <p:nvPr>
            <p:ph type="body" sz="quarter" idx="24" hasCustomPrompt="1"/>
          </p:nvPr>
        </p:nvSpPr>
        <p:spPr>
          <a:xfrm>
            <a:off x="7241977" y="10560455"/>
            <a:ext cx="12950031"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RESULTS</a:t>
            </a:r>
            <a:endParaRPr lang="en-US" dirty="0"/>
          </a:p>
        </p:txBody>
      </p:sp>
      <p:sp>
        <p:nvSpPr>
          <p:cNvPr id="25" name="Text Placeholder 5"/>
          <p:cNvSpPr>
            <a:spLocks noGrp="1"/>
          </p:cNvSpPr>
          <p:nvPr>
            <p:ph type="body" sz="quarter" idx="25" hasCustomPrompt="1"/>
          </p:nvPr>
        </p:nvSpPr>
        <p:spPr>
          <a:xfrm>
            <a:off x="20600583" y="3009246"/>
            <a:ext cx="6279386"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CONCLUSIONS</a:t>
            </a:r>
            <a:endParaRPr lang="en-US" dirty="0"/>
          </a:p>
        </p:txBody>
      </p:sp>
      <p:sp>
        <p:nvSpPr>
          <p:cNvPr id="26" name="Text Placeholder 3"/>
          <p:cNvSpPr>
            <a:spLocks noGrp="1"/>
          </p:cNvSpPr>
          <p:nvPr>
            <p:ph type="body" sz="quarter" idx="26" hasCustomPrompt="1"/>
          </p:nvPr>
        </p:nvSpPr>
        <p:spPr>
          <a:xfrm>
            <a:off x="20600583" y="3436775"/>
            <a:ext cx="6279386"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7" name="Text Placeholder 5"/>
          <p:cNvSpPr>
            <a:spLocks noGrp="1"/>
          </p:cNvSpPr>
          <p:nvPr>
            <p:ph type="body" sz="quarter" idx="27" hasCustomPrompt="1"/>
          </p:nvPr>
        </p:nvSpPr>
        <p:spPr>
          <a:xfrm>
            <a:off x="20600583" y="7159451"/>
            <a:ext cx="6279386"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REFERENCES</a:t>
            </a:r>
            <a:endParaRPr lang="en-US" dirty="0"/>
          </a:p>
        </p:txBody>
      </p:sp>
      <p:sp>
        <p:nvSpPr>
          <p:cNvPr id="28" name="Text Placeholder 3"/>
          <p:cNvSpPr>
            <a:spLocks noGrp="1"/>
          </p:cNvSpPr>
          <p:nvPr>
            <p:ph type="body" sz="quarter" idx="28" hasCustomPrompt="1"/>
          </p:nvPr>
        </p:nvSpPr>
        <p:spPr>
          <a:xfrm>
            <a:off x="20599011" y="7586980"/>
            <a:ext cx="6282531"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9" name="Text Placeholder 5"/>
          <p:cNvSpPr>
            <a:spLocks noGrp="1"/>
          </p:cNvSpPr>
          <p:nvPr>
            <p:ph type="body" sz="quarter" idx="29" hasCustomPrompt="1"/>
          </p:nvPr>
        </p:nvSpPr>
        <p:spPr>
          <a:xfrm>
            <a:off x="20600583" y="12862784"/>
            <a:ext cx="6279386"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ACKNOWLEDGEMENTS  or  CONTACT</a:t>
            </a:r>
            <a:endParaRPr lang="en-US" dirty="0"/>
          </a:p>
        </p:txBody>
      </p:sp>
      <p:sp>
        <p:nvSpPr>
          <p:cNvPr id="30" name="Text Placeholder 3"/>
          <p:cNvSpPr>
            <a:spLocks noGrp="1"/>
          </p:cNvSpPr>
          <p:nvPr>
            <p:ph type="body" sz="quarter" idx="30" hasCustomPrompt="1"/>
          </p:nvPr>
        </p:nvSpPr>
        <p:spPr>
          <a:xfrm>
            <a:off x="20599011" y="13290312"/>
            <a:ext cx="6282531"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59" name="Picture Placeholder 13"/>
          <p:cNvSpPr>
            <a:spLocks noGrp="1"/>
          </p:cNvSpPr>
          <p:nvPr>
            <p:ph type="pic" sz="quarter" idx="18" hasCustomPrompt="1"/>
          </p:nvPr>
        </p:nvSpPr>
        <p:spPr>
          <a:xfrm>
            <a:off x="2409825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smtClean="0"/>
              <a:t>LOGO</a:t>
            </a:r>
            <a:endParaRPr lang="en-US" dirty="0"/>
          </a:p>
        </p:txBody>
      </p:sp>
      <p:sp>
        <p:nvSpPr>
          <p:cNvPr id="83" name="Text Placeholder 76"/>
          <p:cNvSpPr>
            <a:spLocks noGrp="1"/>
          </p:cNvSpPr>
          <p:nvPr>
            <p:ph type="body" sz="quarter" idx="150" hasCustomPrompt="1"/>
          </p:nvPr>
        </p:nvSpPr>
        <p:spPr>
          <a:xfrm>
            <a:off x="3662362" y="1078170"/>
            <a:ext cx="20107276" cy="598230"/>
          </a:xfrm>
          <a:prstGeom prst="rect">
            <a:avLst/>
          </a:prstGeom>
        </p:spPr>
        <p:txBody>
          <a:bodyPr>
            <a:noAutofit/>
          </a:bodyPr>
          <a:lstStyle>
            <a:lvl1pPr algn="ctr">
              <a:buFontTx/>
              <a:buNone/>
              <a:defRPr sz="3600">
                <a:solidFill>
                  <a:srgbClr val="002855"/>
                </a:solidFill>
                <a:latin typeface="Arial" pitchFamily="34" charset="0"/>
                <a:cs typeface="Arial" pitchFamily="34" charset="0"/>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authors</a:t>
            </a:r>
            <a:endParaRPr lang="en-US" dirty="0"/>
          </a:p>
        </p:txBody>
      </p:sp>
      <p:sp>
        <p:nvSpPr>
          <p:cNvPr id="84" name="Text Placeholder 76"/>
          <p:cNvSpPr>
            <a:spLocks noGrp="1"/>
          </p:cNvSpPr>
          <p:nvPr>
            <p:ph type="body" sz="quarter" idx="184" hasCustomPrompt="1"/>
          </p:nvPr>
        </p:nvSpPr>
        <p:spPr>
          <a:xfrm>
            <a:off x="3662362" y="1676399"/>
            <a:ext cx="20107276" cy="634555"/>
          </a:xfrm>
          <a:prstGeom prst="rect">
            <a:avLst/>
          </a:prstGeom>
        </p:spPr>
        <p:txBody>
          <a:bodyPr>
            <a:normAutofit/>
          </a:bodyPr>
          <a:lstStyle>
            <a:lvl1pPr algn="ctr">
              <a:buFontTx/>
              <a:buNone/>
              <a:defRPr sz="2800">
                <a:solidFill>
                  <a:srgbClr val="002855"/>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affiliations</a:t>
            </a:r>
            <a:endParaRPr lang="en-US" dirty="0"/>
          </a:p>
        </p:txBody>
      </p:sp>
      <p:sp>
        <p:nvSpPr>
          <p:cNvPr id="85" name="Text Placeholder 76"/>
          <p:cNvSpPr>
            <a:spLocks noGrp="1"/>
          </p:cNvSpPr>
          <p:nvPr>
            <p:ph type="body" sz="quarter" idx="185" hasCustomPrompt="1"/>
          </p:nvPr>
        </p:nvSpPr>
        <p:spPr>
          <a:xfrm>
            <a:off x="3662362" y="232386"/>
            <a:ext cx="20107276" cy="834414"/>
          </a:xfrm>
          <a:prstGeom prst="rect">
            <a:avLst/>
          </a:prstGeom>
        </p:spPr>
        <p:txBody>
          <a:bodyPr>
            <a:normAutofit/>
          </a:bodyPr>
          <a:lstStyle>
            <a:lvl1pPr algn="ctr">
              <a:buFontTx/>
              <a:buNone/>
              <a:defRPr sz="4800">
                <a:solidFill>
                  <a:srgbClr val="002855"/>
                </a:solidFill>
                <a:latin typeface="Arial" pitchFamily="34" charset="0"/>
                <a:cs typeface="Arial" pitchFamily="34" charset="0"/>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title</a:t>
            </a:r>
            <a:endParaRPr lang="en-US" dirty="0"/>
          </a:p>
        </p:txBody>
      </p:sp>
      <p:sp>
        <p:nvSpPr>
          <p:cNvPr id="70" name="Text Placeholder 5"/>
          <p:cNvSpPr>
            <a:spLocks noGrp="1"/>
          </p:cNvSpPr>
          <p:nvPr>
            <p:ph type="body" sz="quarter" idx="95"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81" name="Text Placeholder 3"/>
          <p:cNvSpPr>
            <a:spLocks noGrp="1"/>
          </p:cNvSpPr>
          <p:nvPr>
            <p:ph type="body" sz="quarter" idx="107"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2" name="Text Placeholder 3"/>
          <p:cNvSpPr>
            <a:spLocks noGrp="1"/>
          </p:cNvSpPr>
          <p:nvPr>
            <p:ph type="body" sz="quarter" idx="116"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6" name="Text Placeholder 3"/>
          <p:cNvSpPr>
            <a:spLocks noGrp="1"/>
          </p:cNvSpPr>
          <p:nvPr>
            <p:ph type="body" sz="quarter" idx="117"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7" name="Text Placeholder 3"/>
          <p:cNvSpPr>
            <a:spLocks noGrp="1"/>
          </p:cNvSpPr>
          <p:nvPr>
            <p:ph type="body" sz="quarter" idx="118"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8" name="Text Placeholder 3"/>
          <p:cNvSpPr>
            <a:spLocks noGrp="1"/>
          </p:cNvSpPr>
          <p:nvPr>
            <p:ph type="body" sz="quarter" idx="119"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9" name="Text Placeholder 3"/>
          <p:cNvSpPr>
            <a:spLocks noGrp="1"/>
          </p:cNvSpPr>
          <p:nvPr>
            <p:ph type="body" sz="quarter" idx="120"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90" name="Text Placeholder 3"/>
          <p:cNvSpPr>
            <a:spLocks noGrp="1"/>
          </p:cNvSpPr>
          <p:nvPr>
            <p:ph type="body" sz="quarter" idx="121"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102" name="Text Placeholder 3"/>
          <p:cNvSpPr>
            <a:spLocks noGrp="1"/>
          </p:cNvSpPr>
          <p:nvPr>
            <p:ph type="body" sz="quarter" idx="122"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103" name="Text Placeholder 3"/>
          <p:cNvSpPr>
            <a:spLocks noGrp="1"/>
          </p:cNvSpPr>
          <p:nvPr>
            <p:ph type="body" sz="quarter" idx="123"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104" name="Text Placeholder 3"/>
          <p:cNvSpPr>
            <a:spLocks noGrp="1"/>
          </p:cNvSpPr>
          <p:nvPr>
            <p:ph type="body" sz="quarter" idx="124"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105" name="Text Placeholder 3"/>
          <p:cNvSpPr>
            <a:spLocks noGrp="1"/>
          </p:cNvSpPr>
          <p:nvPr>
            <p:ph type="body" sz="quarter" idx="125"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106" name="Picture Placeholder 13"/>
          <p:cNvSpPr>
            <a:spLocks noGrp="1"/>
          </p:cNvSpPr>
          <p:nvPr>
            <p:ph type="pic" sz="quarter" idx="11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07" name="Picture Placeholder 13"/>
          <p:cNvSpPr>
            <a:spLocks noGrp="1"/>
          </p:cNvSpPr>
          <p:nvPr>
            <p:ph type="pic" sz="quarter" idx="126"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08" name="Picture Placeholder 13"/>
          <p:cNvSpPr>
            <a:spLocks noGrp="1"/>
          </p:cNvSpPr>
          <p:nvPr>
            <p:ph type="pic" sz="quarter" idx="127"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09" name="Picture Placeholder 13"/>
          <p:cNvSpPr>
            <a:spLocks noGrp="1"/>
          </p:cNvSpPr>
          <p:nvPr>
            <p:ph type="pic" sz="quarter" idx="128"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0" name="Picture Placeholder 13"/>
          <p:cNvSpPr>
            <a:spLocks noGrp="1"/>
          </p:cNvSpPr>
          <p:nvPr>
            <p:ph type="pic" sz="quarter" idx="129"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1" name="Picture Placeholder 13"/>
          <p:cNvSpPr>
            <a:spLocks noGrp="1"/>
          </p:cNvSpPr>
          <p:nvPr>
            <p:ph type="pic" sz="quarter" idx="130"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2" name="Picture Placeholder 13"/>
          <p:cNvSpPr>
            <a:spLocks noGrp="1"/>
          </p:cNvSpPr>
          <p:nvPr>
            <p:ph type="pic" sz="quarter" idx="131"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3" name="Picture Placeholder 13"/>
          <p:cNvSpPr>
            <a:spLocks noGrp="1"/>
          </p:cNvSpPr>
          <p:nvPr>
            <p:ph type="pic" sz="quarter" idx="132"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4" name="Picture Placeholder 13"/>
          <p:cNvSpPr>
            <a:spLocks noGrp="1"/>
          </p:cNvSpPr>
          <p:nvPr>
            <p:ph type="pic" sz="quarter" idx="133"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5" name="Picture Placeholder 13"/>
          <p:cNvSpPr>
            <a:spLocks noGrp="1"/>
          </p:cNvSpPr>
          <p:nvPr>
            <p:ph type="pic" sz="quarter" idx="134"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6" name="Picture Placeholder 13"/>
          <p:cNvSpPr>
            <a:spLocks noGrp="1"/>
          </p:cNvSpPr>
          <p:nvPr>
            <p:ph type="pic" sz="quarter" idx="13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7" name="Text Placeholder 5"/>
          <p:cNvSpPr>
            <a:spLocks noGrp="1"/>
          </p:cNvSpPr>
          <p:nvPr>
            <p:ph type="body" sz="quarter" idx="136"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18" name="Text Placeholder 5"/>
          <p:cNvSpPr>
            <a:spLocks noGrp="1"/>
          </p:cNvSpPr>
          <p:nvPr>
            <p:ph type="body" sz="quarter" idx="137"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19" name="Text Placeholder 5"/>
          <p:cNvSpPr>
            <a:spLocks noGrp="1"/>
          </p:cNvSpPr>
          <p:nvPr>
            <p:ph type="body" sz="quarter" idx="138"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26" name="Text Placeholder 5"/>
          <p:cNvSpPr>
            <a:spLocks noGrp="1"/>
          </p:cNvSpPr>
          <p:nvPr>
            <p:ph type="body" sz="quarter" idx="139"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27" name="Text Placeholder 5"/>
          <p:cNvSpPr>
            <a:spLocks noGrp="1"/>
          </p:cNvSpPr>
          <p:nvPr>
            <p:ph type="body" sz="quarter" idx="140"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28" name="Text Placeholder 5"/>
          <p:cNvSpPr>
            <a:spLocks noGrp="1"/>
          </p:cNvSpPr>
          <p:nvPr>
            <p:ph type="body" sz="quarter" idx="141"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29" name="Text Placeholder 5"/>
          <p:cNvSpPr>
            <a:spLocks noGrp="1"/>
          </p:cNvSpPr>
          <p:nvPr>
            <p:ph type="body" sz="quarter" idx="142"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0" name="Text Placeholder 5"/>
          <p:cNvSpPr>
            <a:spLocks noGrp="1"/>
          </p:cNvSpPr>
          <p:nvPr>
            <p:ph type="body" sz="quarter" idx="143"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1" name="Text Placeholder 5"/>
          <p:cNvSpPr>
            <a:spLocks noGrp="1"/>
          </p:cNvSpPr>
          <p:nvPr>
            <p:ph type="body" sz="quarter" idx="144"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2" name="Text Placeholder 5"/>
          <p:cNvSpPr>
            <a:spLocks noGrp="1"/>
          </p:cNvSpPr>
          <p:nvPr>
            <p:ph type="body" sz="quarter" idx="145"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3" name="Text Placeholder 5"/>
          <p:cNvSpPr>
            <a:spLocks noGrp="1"/>
          </p:cNvSpPr>
          <p:nvPr>
            <p:ph type="body" sz="quarter" idx="146"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4" name="Text Placeholder 5"/>
          <p:cNvSpPr>
            <a:spLocks noGrp="1"/>
          </p:cNvSpPr>
          <p:nvPr>
            <p:ph type="body" sz="quarter" idx="147"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5" name="Text Placeholder 5"/>
          <p:cNvSpPr>
            <a:spLocks noGrp="1"/>
          </p:cNvSpPr>
          <p:nvPr>
            <p:ph type="body" sz="quarter" idx="148"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6" name="Text Placeholder 5"/>
          <p:cNvSpPr>
            <a:spLocks noGrp="1"/>
          </p:cNvSpPr>
          <p:nvPr>
            <p:ph type="body" sz="quarter" idx="149"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png"/><Relationship Id="rId5" Type="http://schemas.openxmlformats.org/officeDocument/2006/relationships/hyperlink" Target="http://www.facebook.com/pages/PosterPresentationscom/217914411419?v=app_4949752878&amp;ref=ts" TargetMode="External"/><Relationship Id="rId6" Type="http://schemas.openxmlformats.org/officeDocument/2006/relationships/image" Target="../media/image3.jpeg"/><Relationship Id="rId7" Type="http://schemas.openxmlformats.org/officeDocument/2006/relationships/image" Target="../media/image4.png"/><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hyperlink" Target="http://www.facebook.com/pages/PosterPresentationscom/217914411419?v=app_4949752878&amp;ref=ts" TargetMode="External"/><Relationship Id="rId5" Type="http://schemas.openxmlformats.org/officeDocument/2006/relationships/image" Target="../media/image3.jpeg"/><Relationship Id="rId6" Type="http://schemas.openxmlformats.org/officeDocument/2006/relationships/image" Target="../media/image1.png"/><Relationship Id="rId7" Type="http://schemas.openxmlformats.org/officeDocument/2006/relationships/image" Target="../media/image4.png"/><Relationship Id="rId1" Type="http://schemas.openxmlformats.org/officeDocument/2006/relationships/slideLayout" Target="../slideLayouts/slideLayout2.xml"/><Relationship Id="rId2"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hyperlink" Target="http://www.facebook.com/pages/PosterPresentationscom/217914411419?v=app_4949752878&amp;ref=ts" TargetMode="External"/><Relationship Id="rId5" Type="http://schemas.openxmlformats.org/officeDocument/2006/relationships/image" Target="../media/image3.jpeg"/><Relationship Id="rId6" Type="http://schemas.openxmlformats.org/officeDocument/2006/relationships/image" Target="../media/image1.png"/><Relationship Id="rId7" Type="http://schemas.openxmlformats.org/officeDocument/2006/relationships/image" Target="../media/image4.png"/><Relationship Id="rId1" Type="http://schemas.openxmlformats.org/officeDocument/2006/relationships/slideLayout" Target="../slideLayouts/slideLayout3.xml"/><Relationship Id="rId2"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bg1">
                <a:tint val="80000"/>
                <a:satMod val="300000"/>
                <a:lumMod val="0"/>
                <a:lumOff val="100000"/>
              </a:schemeClr>
            </a:gs>
            <a:gs pos="100000">
              <a:schemeClr val="bg1">
                <a:lumMod val="7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9" name="Rectangle 28"/>
          <p:cNvSpPr/>
          <p:nvPr/>
        </p:nvSpPr>
        <p:spPr>
          <a:xfrm>
            <a:off x="-6501493" y="-9798"/>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r>
              <a:rPr lang="en-US" sz="2500" b="1" dirty="0" smtClean="0">
                <a:solidFill>
                  <a:schemeClr val="bg1"/>
                </a:solidFill>
                <a:latin typeface="Trebuchet MS" pitchFamily="34" charset="0"/>
              </a:rPr>
              <a:t>QUICK DESIGN</a:t>
            </a:r>
            <a:r>
              <a:rPr lang="en-US" sz="2500" b="1" baseline="0" dirty="0" smtClean="0">
                <a:solidFill>
                  <a:schemeClr val="bg1"/>
                </a:solidFill>
                <a:latin typeface="Trebuchet MS" pitchFamily="34" charset="0"/>
              </a:rPr>
              <a:t> </a:t>
            </a:r>
            <a:r>
              <a:rPr lang="en-US" sz="2500" b="1" dirty="0" smtClean="0">
                <a:solidFill>
                  <a:schemeClr val="bg1"/>
                </a:solidFill>
                <a:latin typeface="Trebuchet MS" pitchFamily="34" charset="0"/>
              </a:rPr>
              <a:t>GUIDE</a:t>
            </a:r>
          </a:p>
          <a:p>
            <a:pPr algn="ctr"/>
            <a:r>
              <a:rPr lang="en-US" sz="2300" b="1" dirty="0" smtClean="0">
                <a:solidFill>
                  <a:srgbClr val="FFFF00"/>
                </a:solidFill>
                <a:latin typeface="Trebuchet MS" pitchFamily="34" charset="0"/>
              </a:rPr>
              <a:t>(--THIS SECTION DOES NOT PRINT--)</a:t>
            </a:r>
          </a:p>
          <a:p>
            <a:pPr algn="ctr"/>
            <a:endParaRPr lang="en-US" sz="1800" b="1" dirty="0" smtClean="0">
              <a:latin typeface="Trebuchet MS" pitchFamily="34" charset="0"/>
            </a:endParaRPr>
          </a:p>
          <a:p>
            <a:pPr defTabSz="3765639"/>
            <a:r>
              <a:rPr lang="en-US" sz="1800" dirty="0" smtClean="0">
                <a:latin typeface="Trebuchet MS" pitchFamily="34" charset="0"/>
              </a:rPr>
              <a:t>This PowerPoint</a:t>
            </a:r>
            <a:r>
              <a:rPr lang="en-US" sz="1800" baseline="0" dirty="0" smtClean="0">
                <a:latin typeface="Trebuchet MS" pitchFamily="34" charset="0"/>
              </a:rPr>
              <a:t> </a:t>
            </a:r>
            <a:r>
              <a:rPr lang="en-US" sz="1800" dirty="0" smtClean="0">
                <a:latin typeface="Trebuchet MS" pitchFamily="34" charset="0"/>
              </a:rPr>
              <a:t>2007 template produces</a:t>
            </a:r>
            <a:r>
              <a:rPr lang="en-US" sz="1800" baseline="0" dirty="0" smtClean="0">
                <a:latin typeface="Trebuchet MS" pitchFamily="34" charset="0"/>
              </a:rPr>
              <a:t> </a:t>
            </a:r>
            <a:r>
              <a:rPr lang="en-US" sz="1800" dirty="0" smtClean="0">
                <a:latin typeface="Trebuchet MS" pitchFamily="34" charset="0"/>
              </a:rPr>
              <a:t>a 36”x60” professional  poster</a:t>
            </a:r>
            <a:r>
              <a:rPr lang="en-US" sz="1800" smtClean="0">
                <a:latin typeface="Trebuchet MS" pitchFamily="34" charset="0"/>
              </a:rPr>
              <a:t>. You</a:t>
            </a:r>
            <a:r>
              <a:rPr lang="en-US" sz="1800" baseline="0" smtClean="0">
                <a:latin typeface="Trebuchet MS" pitchFamily="34" charset="0"/>
              </a:rPr>
              <a:t> can u</a:t>
            </a:r>
            <a:r>
              <a:rPr lang="en-US" sz="1800" smtClean="0">
                <a:latin typeface="Trebuchet MS" pitchFamily="34" charset="0"/>
              </a:rPr>
              <a:t>se</a:t>
            </a:r>
            <a:r>
              <a:rPr lang="en-US" sz="1800" baseline="0" smtClean="0">
                <a:latin typeface="Trebuchet MS" pitchFamily="34" charset="0"/>
              </a:rPr>
              <a:t> it to create your research poster and </a:t>
            </a:r>
            <a:r>
              <a:rPr lang="en-US" sz="1800" smtClean="0">
                <a:latin typeface="Trebuchet MS" pitchFamily="34" charset="0"/>
              </a:rPr>
              <a:t>save valuable time placing titles, subtitles,</a:t>
            </a:r>
            <a:r>
              <a:rPr lang="en-US" sz="1800" baseline="0" smtClean="0">
                <a:latin typeface="Trebuchet MS" pitchFamily="34" charset="0"/>
              </a:rPr>
              <a:t> text, and graphics</a:t>
            </a:r>
            <a:r>
              <a:rPr lang="en-US" sz="1800" smtClean="0">
                <a:latin typeface="Trebuchet MS" pitchFamily="34" charset="0"/>
              </a:rPr>
              <a:t>. </a:t>
            </a:r>
            <a:endParaRPr lang="en-US" sz="1800" dirty="0" smtClean="0">
              <a:latin typeface="Trebuchet MS" pitchFamily="34" charset="0"/>
            </a:endParaRPr>
          </a:p>
          <a:p>
            <a:pPr defTabSz="4389219"/>
            <a:endParaRPr lang="en-US" sz="1800" dirty="0" smtClean="0">
              <a:latin typeface="Trebuchet MS" pitchFamily="34" charset="0"/>
            </a:endParaRPr>
          </a:p>
          <a:p>
            <a:pPr defTabSz="4389219"/>
            <a:r>
              <a:rPr lang="en-US" sz="1800" dirty="0" smtClean="0">
                <a:latin typeface="Trebuchet MS" pitchFamily="34" charset="0"/>
              </a:rPr>
              <a:t>We provide a series of online tutorials that will guide you through the poster design process and answer your poster production questions. </a:t>
            </a:r>
          </a:p>
          <a:p>
            <a:pPr defTabSz="4389219"/>
            <a:endParaRPr lang="en-US" sz="1800" dirty="0" smtClean="0">
              <a:latin typeface="Trebuchet MS" pitchFamily="34" charset="0"/>
            </a:endParaRPr>
          </a:p>
          <a:p>
            <a:pPr defTabSz="4389219"/>
            <a:r>
              <a:rPr lang="en-US" sz="1800" dirty="0" smtClean="0">
                <a:latin typeface="Trebuchet MS" pitchFamily="34" charset="0"/>
              </a:rPr>
              <a:t>To view our template tutorials, go online to </a:t>
            </a:r>
            <a:r>
              <a:rPr lang="en-US" sz="1800" b="1" dirty="0" smtClean="0">
                <a:solidFill>
                  <a:srgbClr val="FFFF00"/>
                </a:solidFill>
                <a:latin typeface="Trebuchet MS" pitchFamily="34" charset="0"/>
              </a:rPr>
              <a:t>PosterPresentations.com </a:t>
            </a:r>
            <a:r>
              <a:rPr lang="en-US" sz="1800" dirty="0" smtClean="0">
                <a:latin typeface="Trebuchet MS" pitchFamily="34" charset="0"/>
              </a:rPr>
              <a:t>and click on </a:t>
            </a:r>
            <a:r>
              <a:rPr lang="en-US" sz="1800" dirty="0" smtClean="0">
                <a:solidFill>
                  <a:srgbClr val="FFFF00"/>
                </a:solidFill>
                <a:latin typeface="Trebuchet MS" pitchFamily="34" charset="0"/>
              </a:rPr>
              <a:t>HELP DESK.</a:t>
            </a:r>
          </a:p>
          <a:p>
            <a:pPr defTabSz="4389219"/>
            <a:endParaRPr lang="en-US" sz="1800" dirty="0" smtClean="0">
              <a:latin typeface="Trebuchet MS" pitchFamily="34" charset="0"/>
            </a:endParaRPr>
          </a:p>
          <a:p>
            <a:pPr defTabSz="4389219"/>
            <a:r>
              <a:rPr lang="en-US" sz="1800" dirty="0" smtClean="0">
                <a:latin typeface="Trebuchet MS" pitchFamily="34" charset="0"/>
              </a:rPr>
              <a:t>When</a:t>
            </a:r>
            <a:r>
              <a:rPr lang="en-US" sz="1800" baseline="0" dirty="0" smtClean="0">
                <a:latin typeface="Trebuchet MS" pitchFamily="34" charset="0"/>
              </a:rPr>
              <a:t> you are ready to</a:t>
            </a:r>
            <a:r>
              <a:rPr lang="en-US" sz="1800" dirty="0" smtClean="0">
                <a:latin typeface="Trebuchet MS" pitchFamily="34" charset="0"/>
              </a:rPr>
              <a:t> </a:t>
            </a:r>
            <a:r>
              <a:rPr lang="en-US" sz="1800" baseline="0" dirty="0" smtClean="0">
                <a:latin typeface="Trebuchet MS" pitchFamily="34" charset="0"/>
              </a:rPr>
              <a:t> print your poster</a:t>
            </a:r>
            <a:r>
              <a:rPr lang="en-US" sz="1800" dirty="0" smtClean="0">
                <a:latin typeface="Trebuchet MS" pitchFamily="34" charset="0"/>
              </a:rPr>
              <a:t>,</a:t>
            </a:r>
            <a:r>
              <a:rPr lang="en-US" sz="1800" baseline="0" dirty="0" smtClean="0">
                <a:latin typeface="Trebuchet MS" pitchFamily="34" charset="0"/>
              </a:rPr>
              <a:t> go online to</a:t>
            </a:r>
            <a:r>
              <a:rPr lang="en-US" sz="2000" baseline="0" dirty="0" smtClean="0">
                <a:latin typeface="Trebuchet MS" pitchFamily="34" charset="0"/>
              </a:rPr>
              <a:t> </a:t>
            </a:r>
            <a:r>
              <a:rPr lang="en-US" sz="2400" b="1" dirty="0" smtClean="0">
                <a:solidFill>
                  <a:srgbClr val="FFFF00"/>
                </a:solidFill>
                <a:latin typeface="Trebuchet MS" pitchFamily="34" charset="0"/>
              </a:rPr>
              <a:t>PosterPresentations.com</a:t>
            </a:r>
            <a:r>
              <a:rPr lang="en-US" sz="2400" b="1" dirty="0" smtClean="0">
                <a:solidFill>
                  <a:schemeClr val="bg1"/>
                </a:solidFill>
                <a:latin typeface="Trebuchet MS" pitchFamily="34" charset="0"/>
              </a:rPr>
              <a:t>.</a:t>
            </a:r>
            <a:r>
              <a:rPr lang="en-US" sz="1800" dirty="0" smtClean="0">
                <a:latin typeface="Trebuchet MS" pitchFamily="34" charset="0"/>
              </a:rPr>
              <a:t/>
            </a:r>
            <a:br>
              <a:rPr lang="en-US" sz="1800" dirty="0" smtClean="0">
                <a:latin typeface="Trebuchet MS" pitchFamily="34" charset="0"/>
              </a:rPr>
            </a:br>
            <a:endParaRPr lang="en-US" sz="1800" dirty="0" smtClean="0">
              <a:latin typeface="Trebuchet MS" pitchFamily="34" charset="0"/>
            </a:endParaRPr>
          </a:p>
          <a:p>
            <a:pPr algn="l" defTabSz="3765639"/>
            <a:r>
              <a:rPr lang="en-US" sz="1800" b="1" dirty="0" smtClean="0">
                <a:solidFill>
                  <a:schemeClr val="bg1"/>
                </a:solidFill>
                <a:latin typeface="Trebuchet MS" pitchFamily="34" charset="0"/>
              </a:rPr>
              <a:t>Need</a:t>
            </a:r>
            <a:r>
              <a:rPr lang="en-US" sz="1800" b="1" baseline="0" dirty="0" smtClean="0">
                <a:solidFill>
                  <a:schemeClr val="bg1"/>
                </a:solidFill>
                <a:latin typeface="Trebuchet MS" pitchFamily="34" charset="0"/>
              </a:rPr>
              <a:t> Assistance?  </a:t>
            </a:r>
            <a:r>
              <a:rPr lang="en-US" sz="2400" b="1" baseline="0" dirty="0" smtClean="0">
                <a:solidFill>
                  <a:srgbClr val="FFFF00"/>
                </a:solidFill>
                <a:latin typeface="Trebuchet MS" pitchFamily="34" charset="0"/>
              </a:rPr>
              <a:t>Call  us at </a:t>
            </a:r>
            <a:r>
              <a:rPr lang="en-US" sz="2400" b="1" dirty="0" smtClean="0">
                <a:solidFill>
                  <a:srgbClr val="FFFF00"/>
                </a:solidFill>
                <a:latin typeface="Trebuchet MS" pitchFamily="34" charset="0"/>
              </a:rPr>
              <a:t>1.866.649.3004</a:t>
            </a:r>
          </a:p>
          <a:p>
            <a:pPr defTabSz="2508125"/>
            <a:r>
              <a:rPr lang="en-US" sz="1800" dirty="0" smtClean="0">
                <a:latin typeface="Trebuchet MS" pitchFamily="34" charset="0"/>
              </a:rPr>
              <a:t> </a:t>
            </a:r>
            <a:endParaRPr lang="en-US" sz="2300" b="1" dirty="0" smtClean="0">
              <a:solidFill>
                <a:srgbClr val="FFFF00"/>
              </a:solidFill>
              <a:latin typeface="Trebuchet MS" pitchFamily="34" charset="0"/>
            </a:endParaRPr>
          </a:p>
          <a:p>
            <a:pPr algn="ctr"/>
            <a:r>
              <a:rPr lang="en-US" sz="2500" b="1" dirty="0" smtClean="0">
                <a:solidFill>
                  <a:schemeClr val="bg1"/>
                </a:solidFill>
                <a:latin typeface="Trebuchet MS" pitchFamily="34" charset="0"/>
              </a:rPr>
              <a:t>Object Placeholders</a:t>
            </a:r>
          </a:p>
          <a:p>
            <a:pPr algn="ctr"/>
            <a:endParaRPr lang="en-US" sz="2500" b="1" dirty="0" smtClean="0">
              <a:solidFill>
                <a:schemeClr val="bg1"/>
              </a:solidFill>
              <a:latin typeface="Trebuchet MS" pitchFamily="34" charset="0"/>
            </a:endParaRP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solidFill>
                  <a:srgbClr val="FFFF00"/>
                </a:solidFill>
                <a:latin typeface="Trebuchet MS" pitchFamily="34" charset="0"/>
              </a:rPr>
              <a:t>Using the placeholders</a:t>
            </a: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latin typeface="Trebuchet MS" pitchFamily="34" charset="0"/>
              </a:rPr>
              <a:t>To</a:t>
            </a:r>
            <a:r>
              <a:rPr lang="en-US" sz="1800" baseline="0" dirty="0" smtClean="0">
                <a:latin typeface="Trebuchet MS" pitchFamily="34" charset="0"/>
              </a:rPr>
              <a:t> add text, c</a:t>
            </a:r>
            <a:r>
              <a:rPr lang="en-US" sz="1800" dirty="0" smtClean="0">
                <a:latin typeface="Trebuchet MS" pitchFamily="34" charset="0"/>
              </a:rPr>
              <a:t>lick inside</a:t>
            </a:r>
            <a:r>
              <a:rPr lang="en-US" sz="1800" baseline="0" dirty="0" smtClean="0">
                <a:latin typeface="Trebuchet MS" pitchFamily="34" charset="0"/>
              </a:rPr>
              <a:t> a placeholder on the poster and type or paste your text.  To move a placeholder, click it </a:t>
            </a:r>
            <a:r>
              <a:rPr lang="en-US" sz="1800" u="sng" baseline="0" dirty="0" smtClean="0">
                <a:latin typeface="Trebuchet MS" pitchFamily="34" charset="0"/>
              </a:rPr>
              <a:t>once</a:t>
            </a:r>
            <a:r>
              <a:rPr lang="en-US" sz="1800" baseline="0" dirty="0" smtClean="0">
                <a:latin typeface="Trebuchet MS" pitchFamily="34" charset="0"/>
              </a:rPr>
              <a:t> (to select it).  Place your cursor on its frame, and your cursor will change to this symbol       .  Click </a:t>
            </a:r>
            <a:r>
              <a:rPr lang="en-US" sz="1800" u="sng" baseline="0" dirty="0" smtClean="0">
                <a:latin typeface="Trebuchet MS" pitchFamily="34" charset="0"/>
              </a:rPr>
              <a:t>once</a:t>
            </a:r>
            <a:r>
              <a:rPr lang="en-US" sz="1800" baseline="0" dirty="0" smtClean="0">
                <a:latin typeface="Trebuchet MS" pitchFamily="34" charset="0"/>
              </a:rPr>
              <a:t> and drag it to a new location where you can resize it. </a:t>
            </a:r>
          </a:p>
          <a:p>
            <a:pPr defTabSz="3765639"/>
            <a:endParaRPr lang="en-US" sz="1800" dirty="0" smtClean="0">
              <a:latin typeface="Trebuchet MS" pitchFamily="34" charset="0"/>
            </a:endParaRPr>
          </a:p>
          <a:p>
            <a:pPr defTabSz="3765639"/>
            <a:r>
              <a:rPr lang="en-US" sz="1800" b="1" dirty="0" smtClean="0">
                <a:solidFill>
                  <a:srgbClr val="FFFF00"/>
                </a:solidFill>
                <a:latin typeface="Trebuchet MS" pitchFamily="34" charset="0"/>
              </a:rPr>
              <a:t>Section Header placeholder</a:t>
            </a:r>
          </a:p>
          <a:p>
            <a:pPr defTabSz="3765639"/>
            <a:r>
              <a:rPr lang="en-US" sz="1800" baseline="0" dirty="0" smtClean="0">
                <a:latin typeface="Trebuchet MS" pitchFamily="34" charset="0"/>
              </a:rPr>
              <a:t>Click and drag this preformatted section header placeholder to the poster area to add another section header. Use section headers to separate topics or concepts within your presentation. </a:t>
            </a:r>
          </a:p>
          <a:p>
            <a:pPr defTabSz="4389219"/>
            <a:endParaRPr lang="en-US" sz="1800" baseline="0" dirty="0" smtClean="0">
              <a:latin typeface="Trebuchet MS" pitchFamily="34" charset="0"/>
            </a:endParaRPr>
          </a:p>
          <a:p>
            <a:pPr defTabSz="4389219"/>
            <a:endParaRPr lang="en-US" sz="1800" dirty="0" smtClean="0">
              <a:latin typeface="Trebuchet MS" pitchFamily="34" charset="0"/>
            </a:endParaRPr>
          </a:p>
          <a:p>
            <a:pPr defTabSz="4389219"/>
            <a:endParaRPr lang="en-US" sz="1800" b="1" dirty="0" smtClean="0">
              <a:solidFill>
                <a:srgbClr val="FFFF00"/>
              </a:solidFill>
              <a:latin typeface="Trebuchet MS" pitchFamily="34" charset="0"/>
            </a:endParaRPr>
          </a:p>
          <a:p>
            <a:pPr defTabSz="4389219"/>
            <a:r>
              <a:rPr lang="en-US" sz="1800" b="1" dirty="0" smtClean="0">
                <a:solidFill>
                  <a:srgbClr val="FFFF00"/>
                </a:solidFill>
                <a:latin typeface="Trebuchet MS" pitchFamily="34" charset="0"/>
              </a:rPr>
              <a:t>Text placeholder</a:t>
            </a:r>
          </a:p>
          <a:p>
            <a:pPr defTabSz="4389219"/>
            <a:r>
              <a:rPr lang="en-US" sz="1800" baseline="0" dirty="0" smtClean="0">
                <a:latin typeface="Trebuchet MS" pitchFamily="34" charset="0"/>
              </a:rPr>
              <a:t>Move this preformatted text placeholder to the poster to add a new body of text.</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1" baseline="0" dirty="0" smtClean="0">
              <a:solidFill>
                <a:srgbClr val="FFFF00"/>
              </a:solidFill>
              <a:latin typeface="Trebuchet MS" pitchFamily="34" charset="0"/>
            </a:endParaRPr>
          </a:p>
          <a:p>
            <a:pPr defTabSz="4389219"/>
            <a:r>
              <a:rPr lang="en-US" sz="1800" b="1" baseline="0" dirty="0" smtClean="0">
                <a:solidFill>
                  <a:srgbClr val="FFFF00"/>
                </a:solidFill>
                <a:latin typeface="Trebuchet MS" pitchFamily="34" charset="0"/>
              </a:rPr>
              <a:t>Picture placeholder</a:t>
            </a:r>
          </a:p>
          <a:p>
            <a:pPr defTabSz="4389219"/>
            <a:r>
              <a:rPr lang="en-US" sz="1800" baseline="0" dirty="0" smtClean="0">
                <a:latin typeface="Trebuchet MS" pitchFamily="34" charset="0"/>
              </a:rPr>
              <a:t>Move this graphic placeholder onto your poster, size it first, and then click it to add a picture to the poster.</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dirty="0" smtClean="0">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b="1" dirty="0" smtClean="0">
              <a:solidFill>
                <a:srgbClr val="FFFF00"/>
              </a:solidFill>
              <a:latin typeface="Trebuchet MS" pitchFamily="34" charset="0"/>
            </a:endParaRPr>
          </a:p>
          <a:p>
            <a:pPr algn="ctr"/>
            <a:endParaRPr lang="en-US" sz="1800" b="1" dirty="0">
              <a:latin typeface="Trebuchet MS" pitchFamily="34" charset="0"/>
            </a:endParaRPr>
          </a:p>
        </p:txBody>
      </p:sp>
      <p:sp>
        <p:nvSpPr>
          <p:cNvPr id="7" name="Rectangle 36"/>
          <p:cNvSpPr>
            <a:spLocks noChangeArrowheads="1"/>
          </p:cNvSpPr>
          <p:nvPr/>
        </p:nvSpPr>
        <p:spPr bwMode="auto">
          <a:xfrm>
            <a:off x="0" y="0"/>
            <a:ext cx="27432000" cy="2400300"/>
          </a:xfrm>
          <a:prstGeom prst="rect">
            <a:avLst/>
          </a:prstGeom>
          <a:gradFill flip="none" rotWithShape="1">
            <a:gsLst>
              <a:gs pos="0">
                <a:schemeClr val="bg2">
                  <a:lumMod val="90000"/>
                </a:schemeClr>
              </a:gs>
              <a:gs pos="0">
                <a:srgbClr val="C99700"/>
              </a:gs>
              <a:gs pos="73000">
                <a:schemeClr val="bg1">
                  <a:lumMod val="0"/>
                  <a:lumOff val="100000"/>
                </a:schemeClr>
              </a:gs>
            </a:gsLst>
            <a:lin ang="5400000" scaled="1"/>
            <a:tileRect/>
          </a:gradFill>
          <a:ln w="9525">
            <a:solidFill>
              <a:srgbClr val="002855"/>
            </a:solidFill>
            <a:miter lim="800000"/>
            <a:headEnd/>
            <a:tailEnd/>
          </a:ln>
          <a:effectLst/>
        </p:spPr>
        <p:txBody>
          <a:bodyPr wrap="none" lIns="52249" tIns="26124" rIns="52249" bIns="26124" anchor="ctr"/>
          <a:lstStyle/>
          <a:p>
            <a:pPr lvl="0"/>
            <a:endParaRPr lang="en-US" dirty="0"/>
          </a:p>
        </p:txBody>
      </p:sp>
      <p:sp>
        <p:nvSpPr>
          <p:cNvPr id="10" name="Text Box 14"/>
          <p:cNvSpPr txBox="1">
            <a:spLocks noChangeArrowheads="1"/>
          </p:cNvSpPr>
          <p:nvPr/>
        </p:nvSpPr>
        <p:spPr bwMode="auto">
          <a:xfrm>
            <a:off x="918370" y="1615694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smtClean="0">
                <a:solidFill>
                  <a:schemeClr val="bg1">
                    <a:lumMod val="75000"/>
                  </a:schemeClr>
                </a:solidFill>
                <a:latin typeface="Arial" charset="0"/>
              </a:rPr>
              <a:t>RESEARCH POSTER PRESENTATION </a:t>
            </a:r>
            <a:r>
              <a:rPr lang="en-US" sz="300" b="1" dirty="0">
                <a:solidFill>
                  <a:schemeClr val="bg1">
                    <a:lumMod val="75000"/>
                  </a:schemeClr>
                </a:solidFill>
                <a:latin typeface="Arial" charset="0"/>
              </a:rPr>
              <a:t>DESIGN © </a:t>
            </a:r>
            <a:r>
              <a:rPr lang="en-US" sz="300" b="1" dirty="0" smtClean="0">
                <a:solidFill>
                  <a:schemeClr val="bg1">
                    <a:lumMod val="75000"/>
                  </a:schemeClr>
                </a:solidFill>
                <a:latin typeface="Arial" charset="0"/>
              </a:rPr>
              <a:t>2012</a:t>
            </a:r>
            <a:endParaRPr lang="en-US" sz="300" b="1" dirty="0">
              <a:solidFill>
                <a:schemeClr val="bg1">
                  <a:lumMod val="75000"/>
                </a:schemeClr>
              </a:solidFill>
              <a:latin typeface="Arial" charset="0"/>
            </a:endParaRPr>
          </a:p>
          <a:p>
            <a:pPr eaLnBrk="0" hangingPunct="0">
              <a:lnSpc>
                <a:spcPct val="65000"/>
              </a:lnSpc>
              <a:spcBef>
                <a:spcPct val="50000"/>
              </a:spcBef>
              <a:defRPr/>
            </a:pPr>
            <a:r>
              <a:rPr lang="en-US" sz="600" b="1" dirty="0">
                <a:solidFill>
                  <a:schemeClr val="bg1">
                    <a:lumMod val="75000"/>
                  </a:schemeClr>
                </a:solidFill>
                <a:latin typeface="Arial" charset="0"/>
              </a:rPr>
              <a:t>www.PosterPresentations.com</a:t>
            </a:r>
          </a:p>
        </p:txBody>
      </p:sp>
      <p:sp>
        <p:nvSpPr>
          <p:cNvPr id="25" name="Rectangle 33"/>
          <p:cNvSpPr>
            <a:spLocks noChangeArrowheads="1"/>
          </p:cNvSpPr>
          <p:nvPr/>
        </p:nvSpPr>
        <p:spPr bwMode="auto">
          <a:xfrm>
            <a:off x="576461" y="2649220"/>
            <a:ext cx="6286500" cy="13373100"/>
          </a:xfrm>
          <a:prstGeom prst="roundRect">
            <a:avLst>
              <a:gd name="adj" fmla="val 3980"/>
            </a:avLst>
          </a:prstGeom>
          <a:solidFill>
            <a:schemeClr val="bg1">
              <a:lumMod val="95000"/>
            </a:schemeClr>
          </a:solidFill>
          <a:ln w="9525">
            <a:solidFill>
              <a:srgbClr val="002855"/>
            </a:solidFill>
            <a:miter lim="800000"/>
            <a:headEnd/>
            <a:tailEnd/>
          </a:ln>
          <a:effectLst/>
        </p:spPr>
        <p:txBody>
          <a:bodyPr wrap="none" lIns="52249" tIns="26124" rIns="52249" bIns="26124" anchor="ctr"/>
          <a:lstStyle/>
          <a:p>
            <a:pPr>
              <a:defRPr/>
            </a:pPr>
            <a:endParaRPr lang="en-US" dirty="0"/>
          </a:p>
        </p:txBody>
      </p:sp>
      <p:sp>
        <p:nvSpPr>
          <p:cNvPr id="20" name="Rectangle 19"/>
          <p:cNvSpPr/>
          <p:nvPr/>
        </p:nvSpPr>
        <p:spPr>
          <a:xfrm>
            <a:off x="27638828" y="0"/>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lnSpc>
                <a:spcPts val="2400"/>
              </a:lnSpc>
            </a:pPr>
            <a:r>
              <a:rPr lang="en-US" sz="2400" b="1" dirty="0" smtClean="0">
                <a:solidFill>
                  <a:schemeClr val="bg1"/>
                </a:solidFill>
                <a:latin typeface="Trebuchet MS" pitchFamily="34" charset="0"/>
              </a:rPr>
              <a:t>QUICK</a:t>
            </a:r>
            <a:r>
              <a:rPr lang="en-US" sz="2400" b="1" baseline="0" dirty="0" smtClean="0">
                <a:solidFill>
                  <a:schemeClr val="bg1"/>
                </a:solidFill>
                <a:latin typeface="Trebuchet MS" pitchFamily="34" charset="0"/>
              </a:rPr>
              <a:t> TIPS</a:t>
            </a:r>
            <a:endParaRPr lang="en-US" sz="2400" b="1" dirty="0" smtClean="0">
              <a:solidFill>
                <a:schemeClr val="bg1"/>
              </a:solidFill>
              <a:latin typeface="Trebuchet MS" pitchFamily="34" charset="0"/>
            </a:endParaRPr>
          </a:p>
          <a:p>
            <a:pPr algn="ctr">
              <a:lnSpc>
                <a:spcPts val="2400"/>
              </a:lnSpc>
            </a:pPr>
            <a:r>
              <a:rPr lang="en-US" sz="2400" b="1" dirty="0" smtClean="0">
                <a:solidFill>
                  <a:srgbClr val="FFFF00"/>
                </a:solidFill>
                <a:latin typeface="Trebuchet MS" pitchFamily="34" charset="0"/>
              </a:rPr>
              <a:t>(--THIS SECTION DOES NOT PRINT--)</a:t>
            </a:r>
          </a:p>
          <a:p>
            <a:pPr defTabSz="3134780">
              <a:lnSpc>
                <a:spcPts val="2100"/>
              </a:lnSpc>
            </a:pPr>
            <a:endParaRPr lang="en-US" sz="1800" dirty="0" smtClean="0">
              <a:latin typeface="Trebuchet MS" pitchFamily="34" charset="0"/>
            </a:endParaRPr>
          </a:p>
          <a:p>
            <a:pPr defTabSz="3134780">
              <a:lnSpc>
                <a:spcPts val="2100"/>
              </a:lnSpc>
            </a:pPr>
            <a:r>
              <a:rPr lang="en-US" sz="1800" dirty="0" smtClean="0">
                <a:latin typeface="Trebuchet MS" pitchFamily="34" charset="0"/>
              </a:rPr>
              <a:t>This PowerPoint</a:t>
            </a:r>
            <a:r>
              <a:rPr lang="en-US" sz="1800" baseline="0" dirty="0" smtClean="0">
                <a:latin typeface="Trebuchet MS" pitchFamily="34" charset="0"/>
              </a:rPr>
              <a:t> template requires basic PowerPoint (version 2007 or newer) skills. Below is a list of commonly asked questions specific to this template. </a:t>
            </a:r>
            <a:br>
              <a:rPr lang="en-US" sz="1800" baseline="0" dirty="0" smtClean="0">
                <a:latin typeface="Trebuchet MS" pitchFamily="34" charset="0"/>
              </a:rPr>
            </a:br>
            <a:r>
              <a:rPr lang="en-US" sz="1800" baseline="0" dirty="0" smtClean="0">
                <a:latin typeface="Trebuchet MS" pitchFamily="34" charset="0"/>
              </a:rPr>
              <a:t>If you are using an older version of PowerPoint some template features may not work properly.</a:t>
            </a:r>
            <a:endParaRPr lang="en-US" sz="2400" b="1" dirty="0" smtClean="0">
              <a:solidFill>
                <a:srgbClr val="FFFF00"/>
              </a:solidFill>
              <a:latin typeface="Trebuchet MS" pitchFamily="34" charset="0"/>
            </a:endParaRPr>
          </a:p>
          <a:p>
            <a:pPr defTabSz="3134780">
              <a:lnSpc>
                <a:spcPts val="2100"/>
              </a:lnSpc>
            </a:pPr>
            <a:endParaRPr lang="en-US" sz="2400" b="1" dirty="0" smtClean="0">
              <a:solidFill>
                <a:srgbClr val="FFFF00"/>
              </a:solidFill>
              <a:latin typeface="Trebuchet MS" pitchFamily="34" charset="0"/>
            </a:endParaRPr>
          </a:p>
          <a:p>
            <a:pPr algn="ctr">
              <a:lnSpc>
                <a:spcPts val="2100"/>
              </a:lnSpc>
            </a:pPr>
            <a:r>
              <a:rPr lang="en-US" sz="2400" b="1" baseline="0" smtClean="0">
                <a:solidFill>
                  <a:schemeClr val="bg1"/>
                </a:solidFill>
                <a:latin typeface="Trebuchet MS" pitchFamily="34" charset="0"/>
              </a:rPr>
              <a:t>Template </a:t>
            </a:r>
            <a:r>
              <a:rPr lang="en-US" sz="2400" b="1" baseline="0" dirty="0" smtClean="0">
                <a:solidFill>
                  <a:schemeClr val="bg1"/>
                </a:solidFill>
                <a:latin typeface="Trebuchet MS" pitchFamily="34" charset="0"/>
              </a:rPr>
              <a:t>FAQs</a:t>
            </a:r>
            <a:endParaRPr lang="en-US" sz="1800" baseline="0" dirty="0" smtClean="0">
              <a:latin typeface="Trebuchet MS" pitchFamily="34" charset="0"/>
            </a:endParaRPr>
          </a:p>
          <a:p>
            <a:pPr algn="ctr"/>
            <a:endParaRPr lang="en-US" sz="1800" b="1" dirty="0" smtClean="0">
              <a:solidFill>
                <a:srgbClr val="FFFF00"/>
              </a:solidFill>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r>
              <a:rPr lang="en-US" sz="1800" b="1" dirty="0" smtClean="0">
                <a:solidFill>
                  <a:srgbClr val="FFFF00"/>
                </a:solidFill>
                <a:latin typeface="Trebuchet MS" pitchFamily="34" charset="0"/>
              </a:rPr>
              <a:t>Verifying the quality of your graphics</a:t>
            </a:r>
          </a:p>
          <a:p>
            <a:pPr defTabSz="2689420"/>
            <a:r>
              <a:rPr lang="en-US" sz="1800" dirty="0" smtClean="0">
                <a:latin typeface="Trebuchet MS" pitchFamily="34" charset="0"/>
              </a:rPr>
              <a:t>Go to the </a:t>
            </a:r>
            <a:r>
              <a:rPr lang="en-US" sz="1800" baseline="0" dirty="0" smtClean="0">
                <a:latin typeface="Trebuchet MS" pitchFamily="34" charset="0"/>
              </a:rPr>
              <a:t>VIEW menu and click on ZOOM to set your preferred magnification. This template is at 100% the size of the final poster. All text and graphics will be printed at 100% their size. To see what your poster will look like when printed, set the zoom to 100% and evaluate the quality of all your graphics before you submit your poster for printing.</a:t>
            </a:r>
            <a:br>
              <a:rPr lang="en-US" sz="1800" baseline="0" dirty="0" smtClean="0">
                <a:latin typeface="Trebuchet MS" pitchFamily="34" charset="0"/>
              </a:rPr>
            </a:br>
            <a:endParaRPr lang="en-US" sz="1800" baseline="0" dirty="0" smtClean="0">
              <a:latin typeface="Trebuchet MS" pitchFamily="34" charset="0"/>
            </a:endParaRPr>
          </a:p>
          <a:p>
            <a:pPr defTabSz="2689420"/>
            <a:endParaRPr lang="en-US" sz="1800" b="1" baseline="0" dirty="0" smtClean="0">
              <a:solidFill>
                <a:srgbClr val="FFFF00"/>
              </a:solidFill>
              <a:latin typeface="Trebuchet MS" pitchFamily="34" charset="0"/>
            </a:endParaRPr>
          </a:p>
          <a:p>
            <a:pPr defTabSz="2689420"/>
            <a:r>
              <a:rPr lang="en-US" sz="1800" b="1" baseline="0" dirty="0" smtClean="0">
                <a:solidFill>
                  <a:srgbClr val="FFFF00"/>
                </a:solidFill>
                <a:latin typeface="Trebuchet MS" pitchFamily="34" charset="0"/>
              </a:rPr>
              <a:t>Modifying the layout</a:t>
            </a:r>
          </a:p>
          <a:p>
            <a:pPr defTabSz="2689420"/>
            <a:r>
              <a:rPr lang="en-US" sz="1800" dirty="0" smtClean="0">
                <a:latin typeface="Trebuchet MS" pitchFamily="34" charset="0"/>
              </a:rPr>
              <a:t>This template has four </a:t>
            </a:r>
            <a:r>
              <a:rPr lang="en-US" sz="1800" baseline="0" dirty="0" smtClean="0">
                <a:latin typeface="Trebuchet MS" pitchFamily="34" charset="0"/>
              </a:rPr>
              <a:t>different </a:t>
            </a:r>
          </a:p>
          <a:p>
            <a:pPr defTabSz="2689420"/>
            <a:r>
              <a:rPr lang="en-US" sz="1800" baseline="0" dirty="0" smtClean="0">
                <a:latin typeface="Trebuchet MS" pitchFamily="34" charset="0"/>
              </a:rPr>
              <a:t>column layouts.   </a:t>
            </a:r>
            <a:r>
              <a:rPr lang="en-US" sz="1800" u="sng" baseline="0" dirty="0" smtClean="0">
                <a:latin typeface="Trebuchet MS" pitchFamily="34" charset="0"/>
              </a:rPr>
              <a:t>Right-click</a:t>
            </a:r>
            <a:r>
              <a:rPr lang="en-US" sz="1800" baseline="0" dirty="0" smtClean="0">
                <a:latin typeface="Trebuchet MS" pitchFamily="34" charset="0"/>
              </a:rPr>
              <a:t> </a:t>
            </a:r>
          </a:p>
          <a:p>
            <a:pPr defTabSz="2689420"/>
            <a:r>
              <a:rPr lang="en-US" sz="1800" baseline="0" dirty="0" smtClean="0">
                <a:latin typeface="Trebuchet MS" pitchFamily="34" charset="0"/>
              </a:rPr>
              <a:t>your mouse on the background </a:t>
            </a:r>
          </a:p>
          <a:p>
            <a:pPr defTabSz="2689420"/>
            <a:r>
              <a:rPr lang="en-US" sz="1800" baseline="0" dirty="0" smtClean="0">
                <a:latin typeface="Trebuchet MS" pitchFamily="34" charset="0"/>
              </a:rPr>
              <a:t>and click on LAYOUT to see the</a:t>
            </a:r>
          </a:p>
          <a:p>
            <a:pPr defTabSz="2689420"/>
            <a:r>
              <a:rPr lang="en-US" sz="1800" baseline="0" dirty="0" smtClean="0">
                <a:latin typeface="Trebuchet MS" pitchFamily="34" charset="0"/>
              </a:rPr>
              <a:t> layout options.  The columns in </a:t>
            </a:r>
          </a:p>
          <a:p>
            <a:pPr defTabSz="2689420"/>
            <a:r>
              <a:rPr lang="en-US" sz="1800" baseline="0" dirty="0" smtClean="0">
                <a:latin typeface="Trebuchet MS" pitchFamily="34" charset="0"/>
              </a:rPr>
              <a:t>the provided layouts are fixed and cannot be moved but advanced users can modify any layout by going to VIEW and then SLIDE MASTER.</a:t>
            </a: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Importing text and graphics from external sources</a:t>
            </a:r>
          </a:p>
          <a:p>
            <a:pPr defTabSz="2689420"/>
            <a:r>
              <a:rPr lang="en-US" sz="1800" b="1" u="sng" baseline="0" dirty="0" smtClean="0">
                <a:latin typeface="Trebuchet MS" pitchFamily="34" charset="0"/>
              </a:rPr>
              <a:t>TEXT: </a:t>
            </a:r>
            <a:r>
              <a:rPr lang="en-US" sz="1800" baseline="0" dirty="0" smtClean="0">
                <a:latin typeface="Trebuchet MS" pitchFamily="34" charset="0"/>
              </a:rPr>
              <a:t>Paste or type your text into a pre-existing placeholder or drag in a new placeholder from the left side of the template. Move it anywhere as needed.</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PHOTOS: </a:t>
            </a:r>
            <a:r>
              <a:rPr lang="en-US" sz="1800" baseline="0" dirty="0" smtClean="0">
                <a:latin typeface="Trebuchet MS" pitchFamily="34" charset="0"/>
              </a:rPr>
              <a:t>Drag in a picture placeholder, size it </a:t>
            </a:r>
            <a:r>
              <a:rPr lang="en-US" sz="1800" u="sng" baseline="0" dirty="0" smtClean="0">
                <a:latin typeface="Trebuchet MS" pitchFamily="34" charset="0"/>
              </a:rPr>
              <a:t>first</a:t>
            </a:r>
            <a:r>
              <a:rPr lang="en-US" sz="1800" baseline="0" dirty="0" smtClean="0">
                <a:latin typeface="Trebuchet MS" pitchFamily="34" charset="0"/>
              </a:rPr>
              <a:t>, click in it and insert a photo from the menu.</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TABLES: </a:t>
            </a:r>
            <a:r>
              <a:rPr lang="en-US" sz="1800" baseline="0" dirty="0" smtClean="0">
                <a:latin typeface="Trebuchet MS" pitchFamily="34" charset="0"/>
              </a:rPr>
              <a:t>You can copy and paste a table from an external document onto this poster template. To adjust the way the text fits within the cells of a table that has been pasted, </a:t>
            </a:r>
            <a:r>
              <a:rPr lang="en-US" sz="1800" u="sng" baseline="0" dirty="0" smtClean="0">
                <a:latin typeface="Trebuchet MS" pitchFamily="34" charset="0"/>
              </a:rPr>
              <a:t>right-click</a:t>
            </a:r>
            <a:r>
              <a:rPr lang="en-US" sz="1800" baseline="0" dirty="0" smtClean="0">
                <a:latin typeface="Trebuchet MS" pitchFamily="34" charset="0"/>
              </a:rPr>
              <a:t> on the table, click FORMAT SHAPE  then click on TEXT BOX and change the INTERNAL MARGIN values to 0.25.</a:t>
            </a:r>
          </a:p>
          <a:p>
            <a:pPr defTabSz="2689420"/>
            <a:endParaRPr lang="en-US" sz="1800" baseline="0" dirty="0" smtClean="0">
              <a:latin typeface="Trebuchet MS" pitchFamily="34" charset="0"/>
            </a:endParaRPr>
          </a:p>
          <a:p>
            <a:pPr defTabSz="2689420"/>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Modifying the color scheme</a:t>
            </a:r>
          </a:p>
          <a:p>
            <a:pPr defTabSz="2689420"/>
            <a:r>
              <a:rPr lang="en-US" sz="1800" baseline="0" dirty="0" smtClean="0">
                <a:latin typeface="Trebuchet MS" pitchFamily="34" charset="0"/>
              </a:rPr>
              <a:t>To change the color scheme of this template go to the DESIGN menu and click on COLORS. You can choose from the provided color combinations or create your own.</a:t>
            </a:r>
          </a:p>
          <a:p>
            <a:pPr defTabSz="3134780"/>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2508125">
              <a:lnSpc>
                <a:spcPts val="2100"/>
              </a:lnSpc>
            </a:pPr>
            <a:endParaRPr lang="en-US" sz="1200" baseline="0" dirty="0" smtClean="0">
              <a:latin typeface="Trebuchet MS" pitchFamily="34" charset="0"/>
            </a:endParaRPr>
          </a:p>
          <a:p>
            <a:pPr defTabSz="2508125">
              <a:lnSpc>
                <a:spcPts val="2100"/>
              </a:lnSpc>
            </a:pPr>
            <a:endParaRPr lang="en-US" sz="1200" dirty="0" smtClean="0">
              <a:latin typeface="Trebuchet MS" pitchFamily="34" charset="0"/>
            </a:endParaRPr>
          </a:p>
          <a:p>
            <a:pPr algn="ctr">
              <a:lnSpc>
                <a:spcPts val="2100"/>
              </a:lnSpc>
            </a:pPr>
            <a:endParaRPr lang="en-US" sz="1200" b="1" dirty="0" smtClean="0">
              <a:solidFill>
                <a:schemeClr val="bg1"/>
              </a:solidFill>
              <a:latin typeface="Trebuchet MS" pitchFamily="34" charset="0"/>
            </a:endParaRPr>
          </a:p>
          <a:p>
            <a:pPr defTabSz="2508125">
              <a:lnSpc>
                <a:spcPts val="2100"/>
              </a:lnSpc>
            </a:pPr>
            <a:endParaRPr lang="en-US" sz="1200" b="1" dirty="0" smtClean="0">
              <a:solidFill>
                <a:srgbClr val="FFFF00"/>
              </a:solidFill>
              <a:latin typeface="Trebuchet MS" pitchFamily="34" charset="0"/>
            </a:endParaRPr>
          </a:p>
          <a:p>
            <a:pPr algn="ctr">
              <a:lnSpc>
                <a:spcPts val="2100"/>
              </a:lnSpc>
            </a:pPr>
            <a:endParaRPr lang="en-US" sz="1800" b="1" dirty="0">
              <a:latin typeface="Trebuchet MS" pitchFamily="34" charset="0"/>
            </a:endParaRPr>
          </a:p>
        </p:txBody>
      </p:sp>
      <p:sp>
        <p:nvSpPr>
          <p:cNvPr id="34" name="Rectangle 33"/>
          <p:cNvSpPr/>
          <p:nvPr/>
        </p:nvSpPr>
        <p:spPr>
          <a:xfrm>
            <a:off x="-6481554" y="11860087"/>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pic>
        <p:nvPicPr>
          <p:cNvPr id="36" name="Picture 2"/>
          <p:cNvPicPr>
            <a:picLocks noChangeAspect="1" noChangeArrowheads="1"/>
          </p:cNvPicPr>
          <p:nvPr/>
        </p:nvPicPr>
        <p:blipFill>
          <a:blip r:embed="rId3" cstate="print"/>
          <a:srcRect/>
          <a:stretch>
            <a:fillRect/>
          </a:stretch>
        </p:blipFill>
        <p:spPr bwMode="auto">
          <a:xfrm>
            <a:off x="31307318" y="6276070"/>
            <a:ext cx="2438880" cy="1258463"/>
          </a:xfrm>
          <a:prstGeom prst="rect">
            <a:avLst/>
          </a:prstGeom>
          <a:noFill/>
          <a:ln w="9525">
            <a:noFill/>
            <a:miter lim="800000"/>
            <a:headEnd/>
            <a:tailEnd/>
          </a:ln>
          <a:effectLst/>
        </p:spPr>
      </p:pic>
      <p:pic>
        <p:nvPicPr>
          <p:cNvPr id="42" name="Picture 2"/>
          <p:cNvPicPr>
            <a:picLocks noChangeAspect="1" noChangeArrowheads="1"/>
          </p:cNvPicPr>
          <p:nvPr/>
        </p:nvPicPr>
        <p:blipFill>
          <a:blip r:embed="rId4" cstate="print"/>
          <a:srcRect/>
          <a:stretch>
            <a:fillRect/>
          </a:stretch>
        </p:blipFill>
        <p:spPr bwMode="auto">
          <a:xfrm>
            <a:off x="-2432958" y="7952471"/>
            <a:ext cx="369094" cy="219075"/>
          </a:xfrm>
          <a:prstGeom prst="rect">
            <a:avLst/>
          </a:prstGeom>
          <a:noFill/>
          <a:ln w="9525">
            <a:solidFill>
              <a:schemeClr val="tx1"/>
            </a:solidFill>
            <a:miter lim="800000"/>
            <a:headEnd/>
            <a:tailEnd/>
          </a:ln>
          <a:effectLst/>
        </p:spPr>
      </p:pic>
      <p:sp>
        <p:nvSpPr>
          <p:cNvPr id="44" name="TextBox 43"/>
          <p:cNvSpPr txBox="1"/>
          <p:nvPr/>
        </p:nvSpPr>
        <p:spPr>
          <a:xfrm>
            <a:off x="27877004" y="15329052"/>
            <a:ext cx="5725179" cy="976088"/>
          </a:xfrm>
          <a:prstGeom prst="rect">
            <a:avLst/>
          </a:prstGeom>
          <a:noFill/>
        </p:spPr>
        <p:txBody>
          <a:bodyPr wrap="square" lIns="52249" tIns="26124" rIns="52249" bIns="26124" rtlCol="0">
            <a:spAutoFit/>
          </a:bodyPr>
          <a:lstStyle/>
          <a:p>
            <a:pPr>
              <a:lnSpc>
                <a:spcPts val="1800"/>
              </a:lnSpc>
            </a:pPr>
            <a:r>
              <a:rPr lang="en-US" sz="2000" dirty="0" smtClean="0">
                <a:solidFill>
                  <a:schemeClr val="bg1"/>
                </a:solidFill>
              </a:rPr>
              <a:t>© 2013 PosterPresentations.com</a:t>
            </a:r>
            <a:br>
              <a:rPr lang="en-US" sz="2000" dirty="0" smtClean="0">
                <a:solidFill>
                  <a:schemeClr val="bg1"/>
                </a:solidFill>
              </a:rPr>
            </a:br>
            <a:r>
              <a:rPr lang="en-US" sz="2000" dirty="0" smtClean="0">
                <a:solidFill>
                  <a:schemeClr val="bg1"/>
                </a:solidFill>
              </a:rPr>
              <a:t>    </a:t>
            </a:r>
            <a:r>
              <a:rPr lang="en-US" sz="1800" dirty="0" smtClean="0">
                <a:solidFill>
                  <a:schemeClr val="bg1"/>
                </a:solidFill>
              </a:rPr>
              <a:t>2117 Fourth Street ,</a:t>
            </a:r>
            <a:r>
              <a:rPr lang="en-US" sz="1800" baseline="0" dirty="0" smtClean="0">
                <a:solidFill>
                  <a:schemeClr val="bg1"/>
                </a:solidFill>
              </a:rPr>
              <a:t> Unit C</a:t>
            </a:r>
            <a:br>
              <a:rPr lang="en-US" sz="1800" baseline="0" dirty="0" smtClean="0">
                <a:solidFill>
                  <a:schemeClr val="bg1"/>
                </a:solidFill>
              </a:rPr>
            </a:br>
            <a:r>
              <a:rPr lang="en-US" sz="1800" baseline="0" dirty="0" smtClean="0">
                <a:solidFill>
                  <a:schemeClr val="bg1"/>
                </a:solidFill>
              </a:rPr>
              <a:t>    Berkeley  CA  94710</a:t>
            </a:r>
            <a:br>
              <a:rPr lang="en-US" sz="1800" baseline="0" dirty="0" smtClean="0">
                <a:solidFill>
                  <a:schemeClr val="bg1"/>
                </a:solidFill>
              </a:rPr>
            </a:br>
            <a:r>
              <a:rPr lang="en-US" sz="1800" baseline="0" dirty="0" smtClean="0">
                <a:solidFill>
                  <a:schemeClr val="bg1"/>
                </a:solidFill>
              </a:rPr>
              <a:t>    </a:t>
            </a:r>
            <a:r>
              <a:rPr lang="en-US" sz="1800" b="1" baseline="0" dirty="0" smtClean="0">
                <a:solidFill>
                  <a:srgbClr val="FFFF00"/>
                </a:solidFill>
              </a:rPr>
              <a:t>posterpresenter@gmail.com</a:t>
            </a:r>
            <a:endParaRPr lang="en-US" sz="2000" b="1" dirty="0">
              <a:solidFill>
                <a:srgbClr val="FFFF00"/>
              </a:solidFill>
            </a:endParaRPr>
          </a:p>
        </p:txBody>
      </p:sp>
      <p:grpSp>
        <p:nvGrpSpPr>
          <p:cNvPr id="27" name="Group 26"/>
          <p:cNvGrpSpPr/>
          <p:nvPr/>
        </p:nvGrpSpPr>
        <p:grpSpPr>
          <a:xfrm>
            <a:off x="-6223790" y="15575235"/>
            <a:ext cx="5771525" cy="644181"/>
            <a:chOff x="44242388" y="28054064"/>
            <a:chExt cx="9771400" cy="1090621"/>
          </a:xfrm>
        </p:grpSpPr>
        <p:sp>
          <p:nvSpPr>
            <p:cNvPr id="28" name="Rounded Rectangle 27"/>
            <p:cNvSpPr/>
            <p:nvPr userDrawn="1"/>
          </p:nvSpPr>
          <p:spPr>
            <a:xfrm>
              <a:off x="44242388" y="28054064"/>
              <a:ext cx="9771397" cy="109062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388900" rtl="0" eaLnBrk="1" latinLnBrk="0" hangingPunct="1">
                <a:defRPr sz="8600" kern="1200">
                  <a:solidFill>
                    <a:schemeClr val="lt1"/>
                  </a:solidFill>
                  <a:latin typeface="+mn-lt"/>
                  <a:ea typeface="+mn-ea"/>
                  <a:cs typeface="+mn-cs"/>
                </a:defRPr>
              </a:lvl1pPr>
              <a:lvl2pPr marL="2194451" algn="l" defTabSz="4388900" rtl="0" eaLnBrk="1" latinLnBrk="0" hangingPunct="1">
                <a:defRPr sz="8600" kern="1200">
                  <a:solidFill>
                    <a:schemeClr val="lt1"/>
                  </a:solidFill>
                  <a:latin typeface="+mn-lt"/>
                  <a:ea typeface="+mn-ea"/>
                  <a:cs typeface="+mn-cs"/>
                </a:defRPr>
              </a:lvl2pPr>
              <a:lvl3pPr marL="4388900" algn="l" defTabSz="4388900" rtl="0" eaLnBrk="1" latinLnBrk="0" hangingPunct="1">
                <a:defRPr sz="8600" kern="1200">
                  <a:solidFill>
                    <a:schemeClr val="lt1"/>
                  </a:solidFill>
                  <a:latin typeface="+mn-lt"/>
                  <a:ea typeface="+mn-ea"/>
                  <a:cs typeface="+mn-cs"/>
                </a:defRPr>
              </a:lvl3pPr>
              <a:lvl4pPr marL="6583351" algn="l" defTabSz="4388900" rtl="0" eaLnBrk="1" latinLnBrk="0" hangingPunct="1">
                <a:defRPr sz="8600" kern="1200">
                  <a:solidFill>
                    <a:schemeClr val="lt1"/>
                  </a:solidFill>
                  <a:latin typeface="+mn-lt"/>
                  <a:ea typeface="+mn-ea"/>
                  <a:cs typeface="+mn-cs"/>
                </a:defRPr>
              </a:lvl4pPr>
              <a:lvl5pPr marL="8777801" algn="l" defTabSz="4388900" rtl="0" eaLnBrk="1" latinLnBrk="0" hangingPunct="1">
                <a:defRPr sz="8600" kern="1200">
                  <a:solidFill>
                    <a:schemeClr val="lt1"/>
                  </a:solidFill>
                  <a:latin typeface="+mn-lt"/>
                  <a:ea typeface="+mn-ea"/>
                  <a:cs typeface="+mn-cs"/>
                </a:defRPr>
              </a:lvl5pPr>
              <a:lvl6pPr marL="10972252" algn="l" defTabSz="4388900" rtl="0" eaLnBrk="1" latinLnBrk="0" hangingPunct="1">
                <a:defRPr sz="8600" kern="1200">
                  <a:solidFill>
                    <a:schemeClr val="lt1"/>
                  </a:solidFill>
                  <a:latin typeface="+mn-lt"/>
                  <a:ea typeface="+mn-ea"/>
                  <a:cs typeface="+mn-cs"/>
                </a:defRPr>
              </a:lvl6pPr>
              <a:lvl7pPr marL="13166703" algn="l" defTabSz="4388900" rtl="0" eaLnBrk="1" latinLnBrk="0" hangingPunct="1">
                <a:defRPr sz="8600" kern="1200">
                  <a:solidFill>
                    <a:schemeClr val="lt1"/>
                  </a:solidFill>
                  <a:latin typeface="+mn-lt"/>
                  <a:ea typeface="+mn-ea"/>
                  <a:cs typeface="+mn-cs"/>
                </a:defRPr>
              </a:lvl7pPr>
              <a:lvl8pPr marL="15361152" algn="l" defTabSz="4388900" rtl="0" eaLnBrk="1" latinLnBrk="0" hangingPunct="1">
                <a:defRPr sz="8600" kern="1200">
                  <a:solidFill>
                    <a:schemeClr val="lt1"/>
                  </a:solidFill>
                  <a:latin typeface="+mn-lt"/>
                  <a:ea typeface="+mn-ea"/>
                  <a:cs typeface="+mn-cs"/>
                </a:defRPr>
              </a:lvl8pPr>
              <a:lvl9pPr marL="17555603" algn="l" defTabSz="4388900" rtl="0" eaLnBrk="1" latinLnBrk="0" hangingPunct="1">
                <a:defRPr sz="8600" kern="1200">
                  <a:solidFill>
                    <a:schemeClr val="lt1"/>
                  </a:solidFill>
                  <a:latin typeface="+mn-lt"/>
                  <a:ea typeface="+mn-ea"/>
                  <a:cs typeface="+mn-cs"/>
                </a:defRPr>
              </a:lvl9pPr>
            </a:lstStyle>
            <a:p>
              <a:pPr algn="ctr"/>
              <a:endParaRPr lang="en-US"/>
            </a:p>
          </p:txBody>
        </p:sp>
        <p:pic>
          <p:nvPicPr>
            <p:cNvPr id="33" name="Picture 32" descr="http://t2.gstatic.com/images?q=tbn:ANd9GcR4APHC6TT9w54M2zn_pvCiBxUNcspYPoVxirLRphBoJabfSvu7zw">
              <a:hlinkClick r:id="rId5"/>
            </p:cNvPr>
            <p:cNvPicPr>
              <a:picLocks noChangeAspect="1" noChangeArrowheads="1"/>
            </p:cNvPicPr>
            <p:nvPr userDrawn="1"/>
          </p:nvPicPr>
          <p:blipFill>
            <a:blip r:embed="rId6"/>
            <a:srcRect/>
            <a:stretch>
              <a:fillRect/>
            </a:stretch>
          </p:blipFill>
          <p:spPr bwMode="auto">
            <a:xfrm>
              <a:off x="44341112" y="28126638"/>
              <a:ext cx="914400" cy="914400"/>
            </a:xfrm>
            <a:prstGeom prst="rect">
              <a:avLst/>
            </a:prstGeom>
            <a:noFill/>
          </p:spPr>
        </p:pic>
        <p:sp>
          <p:nvSpPr>
            <p:cNvPr id="35" name="TextBox 32"/>
            <p:cNvSpPr txBox="1"/>
            <p:nvPr userDrawn="1"/>
          </p:nvSpPr>
          <p:spPr>
            <a:xfrm>
              <a:off x="45342599" y="28154099"/>
              <a:ext cx="8671189" cy="885830"/>
            </a:xfrm>
            <a:prstGeom prst="rect">
              <a:avLst/>
            </a:prstGeom>
            <a:noFill/>
          </p:spPr>
          <p:txBody>
            <a:bodyPr wrap="square" rtlCol="0">
              <a:spAutoFit/>
            </a:bodyPr>
            <a:lst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a:lstStyle>
            <a:p>
              <a:r>
                <a:rPr lang="en-US" sz="1400" dirty="0" smtClean="0">
                  <a:solidFill>
                    <a:schemeClr val="tx2"/>
                  </a:solidFill>
                  <a:latin typeface="Trebuchet MS" pitchFamily="34" charset="0"/>
                </a:rPr>
                <a:t>Student</a:t>
              </a:r>
              <a:r>
                <a:rPr lang="en-US" sz="1400" baseline="0" dirty="0" smtClean="0">
                  <a:solidFill>
                    <a:schemeClr val="tx2"/>
                  </a:solidFill>
                  <a:latin typeface="Trebuchet MS" pitchFamily="34" charset="0"/>
                </a:rPr>
                <a:t> discounts are available on our </a:t>
              </a:r>
              <a:r>
                <a:rPr lang="en-US" sz="1400" baseline="0" dirty="0" err="1" smtClean="0">
                  <a:solidFill>
                    <a:schemeClr val="tx2"/>
                  </a:solidFill>
                  <a:latin typeface="Trebuchet MS" pitchFamily="34" charset="0"/>
                </a:rPr>
                <a:t>Facebook</a:t>
              </a:r>
              <a:r>
                <a:rPr lang="en-US" sz="1400" baseline="0" dirty="0" smtClean="0">
                  <a:solidFill>
                    <a:schemeClr val="tx2"/>
                  </a:solidFill>
                  <a:latin typeface="Trebuchet MS" pitchFamily="34" charset="0"/>
                </a:rPr>
                <a:t> page. </a:t>
              </a:r>
            </a:p>
            <a:p>
              <a:r>
                <a:rPr lang="en-US" sz="1400" baseline="0" dirty="0" smtClean="0">
                  <a:solidFill>
                    <a:schemeClr val="tx2"/>
                  </a:solidFill>
                  <a:latin typeface="Trebuchet MS" pitchFamily="34" charset="0"/>
                </a:rPr>
                <a:t>Go to </a:t>
              </a:r>
              <a:r>
                <a:rPr lang="en-US" sz="1400" u="sng" baseline="0" dirty="0" smtClean="0">
                  <a:solidFill>
                    <a:schemeClr val="tx2"/>
                  </a:solidFill>
                  <a:latin typeface="Trebuchet MS" pitchFamily="34" charset="0"/>
                </a:rPr>
                <a:t>PosterPresentations.com</a:t>
              </a:r>
              <a:r>
                <a:rPr lang="en-US" sz="1400" baseline="0" dirty="0" smtClean="0">
                  <a:solidFill>
                    <a:schemeClr val="tx2"/>
                  </a:solidFill>
                  <a:latin typeface="Trebuchet MS" pitchFamily="34" charset="0"/>
                </a:rPr>
                <a:t> and click on the FB icon.</a:t>
              </a:r>
              <a:endParaRPr lang="en-US" sz="1400" dirty="0">
                <a:solidFill>
                  <a:schemeClr val="tx2"/>
                </a:solidFill>
                <a:latin typeface="Trebuchet MS" pitchFamily="34" charset="0"/>
              </a:endParaRPr>
            </a:p>
          </p:txBody>
        </p:sp>
      </p:grpSp>
      <p:cxnSp>
        <p:nvCxnSpPr>
          <p:cNvPr id="41" name="Straight Connector 40"/>
          <p:cNvCxnSpPr/>
          <p:nvPr/>
        </p:nvCxnSpPr>
        <p:spPr>
          <a:xfrm>
            <a:off x="27638828" y="2544196"/>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27638828" y="15144750"/>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6472918" y="5874672"/>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30" name="Rectangle 29"/>
          <p:cNvSpPr/>
          <p:nvPr/>
        </p:nvSpPr>
        <p:spPr>
          <a:xfrm>
            <a:off x="-6491524" y="10199648"/>
            <a:ext cx="6261600" cy="388620"/>
          </a:xfrm>
          <a:prstGeom prst="rect">
            <a:avLst/>
          </a:prstGeom>
          <a:solidFill>
            <a:srgbClr val="002855"/>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solidFill>
                <a:schemeClr val="bg1"/>
              </a:solidFill>
            </a:endParaRPr>
          </a:p>
        </p:txBody>
      </p:sp>
      <p:pic>
        <p:nvPicPr>
          <p:cNvPr id="2" name="Picture 1"/>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565079" y="615971"/>
            <a:ext cx="2761491" cy="1261874"/>
          </a:xfrm>
          <a:prstGeom prst="rect">
            <a:avLst/>
          </a:prstGeom>
        </p:spPr>
      </p:pic>
      <p:sp>
        <p:nvSpPr>
          <p:cNvPr id="37" name="Rectangle 33"/>
          <p:cNvSpPr>
            <a:spLocks noChangeArrowheads="1"/>
          </p:cNvSpPr>
          <p:nvPr userDrawn="1"/>
        </p:nvSpPr>
        <p:spPr bwMode="auto">
          <a:xfrm>
            <a:off x="7241249" y="2649220"/>
            <a:ext cx="6286500" cy="13373100"/>
          </a:xfrm>
          <a:prstGeom prst="roundRect">
            <a:avLst>
              <a:gd name="adj" fmla="val 3980"/>
            </a:avLst>
          </a:prstGeom>
          <a:solidFill>
            <a:schemeClr val="bg1">
              <a:lumMod val="95000"/>
            </a:schemeClr>
          </a:solidFill>
          <a:ln w="9525">
            <a:solidFill>
              <a:srgbClr val="002855"/>
            </a:solidFill>
            <a:miter lim="800000"/>
            <a:headEnd/>
            <a:tailEnd/>
          </a:ln>
          <a:effectLst/>
        </p:spPr>
        <p:txBody>
          <a:bodyPr wrap="none" lIns="52249" tIns="26124" rIns="52249" bIns="26124" anchor="ctr"/>
          <a:lstStyle/>
          <a:p>
            <a:pPr>
              <a:defRPr/>
            </a:pPr>
            <a:endParaRPr lang="en-US" dirty="0"/>
          </a:p>
        </p:txBody>
      </p:sp>
      <p:sp>
        <p:nvSpPr>
          <p:cNvPr id="38" name="Rectangle 33"/>
          <p:cNvSpPr>
            <a:spLocks noChangeArrowheads="1"/>
          </p:cNvSpPr>
          <p:nvPr userDrawn="1"/>
        </p:nvSpPr>
        <p:spPr bwMode="auto">
          <a:xfrm>
            <a:off x="13906037" y="2649220"/>
            <a:ext cx="6286500" cy="13373100"/>
          </a:xfrm>
          <a:prstGeom prst="roundRect">
            <a:avLst>
              <a:gd name="adj" fmla="val 3980"/>
            </a:avLst>
          </a:prstGeom>
          <a:solidFill>
            <a:schemeClr val="bg1">
              <a:lumMod val="95000"/>
            </a:schemeClr>
          </a:solidFill>
          <a:ln w="9525">
            <a:solidFill>
              <a:srgbClr val="002855"/>
            </a:solidFill>
            <a:miter lim="800000"/>
            <a:headEnd/>
            <a:tailEnd/>
          </a:ln>
          <a:effectLst/>
        </p:spPr>
        <p:txBody>
          <a:bodyPr wrap="none" lIns="52249" tIns="26124" rIns="52249" bIns="26124" anchor="ctr"/>
          <a:lstStyle/>
          <a:p>
            <a:pPr>
              <a:defRPr/>
            </a:pPr>
            <a:endParaRPr lang="en-US" dirty="0"/>
          </a:p>
        </p:txBody>
      </p:sp>
      <p:sp>
        <p:nvSpPr>
          <p:cNvPr id="39" name="Rectangle 33"/>
          <p:cNvSpPr>
            <a:spLocks noChangeArrowheads="1"/>
          </p:cNvSpPr>
          <p:nvPr userDrawn="1"/>
        </p:nvSpPr>
        <p:spPr bwMode="auto">
          <a:xfrm>
            <a:off x="20570825" y="2649220"/>
            <a:ext cx="6286500" cy="13373100"/>
          </a:xfrm>
          <a:prstGeom prst="roundRect">
            <a:avLst>
              <a:gd name="adj" fmla="val 3980"/>
            </a:avLst>
          </a:prstGeom>
          <a:solidFill>
            <a:schemeClr val="bg1">
              <a:lumMod val="95000"/>
            </a:schemeClr>
          </a:solidFill>
          <a:ln w="9525">
            <a:solidFill>
              <a:srgbClr val="002855"/>
            </a:solidFill>
            <a:miter lim="800000"/>
            <a:headEnd/>
            <a:tailEnd/>
          </a:ln>
          <a:effectLst/>
        </p:spPr>
        <p:txBody>
          <a:bodyPr wrap="none" lIns="52249" tIns="26124" rIns="52249" bIns="26124" anchor="ctr"/>
          <a:lstStyle/>
          <a:p>
            <a:pPr>
              <a:defRPr/>
            </a:pPr>
            <a:endParaRPr lang="en-US" dirty="0"/>
          </a:p>
        </p:txBody>
      </p:sp>
    </p:spTree>
  </p:cSld>
  <p:clrMap bg1="lt1" tx1="dk1" bg2="lt2" tx2="dk2" accent1="accent1" accent2="accent2" accent3="accent3" accent4="accent4" accent5="accent5" accent6="accent6" hlink="hlink" folHlink="folHlink"/>
  <p:sldLayoutIdLst>
    <p:sldLayoutId id="2147483652" r:id="rId1"/>
  </p:sldLayoutIdLst>
  <p:timing>
    <p:tnLst>
      <p:par>
        <p:cTn id="1" dur="indefinite" restart="never" nodeType="tmRoot"/>
      </p:par>
    </p:tnLst>
  </p:timing>
  <p:txStyles>
    <p:titleStyle>
      <a:lvl1pPr algn="ctr" defTabSz="2507943" rtl="0" eaLnBrk="1" latinLnBrk="0" hangingPunct="1">
        <a:spcBef>
          <a:spcPct val="0"/>
        </a:spcBef>
        <a:buNone/>
        <a:defRPr sz="5000" kern="1200">
          <a:solidFill>
            <a:schemeClr val="bg1"/>
          </a:solidFill>
          <a:latin typeface="Trebuchet MS" pitchFamily="34" charset="0"/>
          <a:ea typeface="+mj-ea"/>
          <a:cs typeface="+mj-cs"/>
        </a:defRPr>
      </a:lvl1pPr>
    </p:titleStyle>
    <p:bodyStyle>
      <a:lvl1pPr marL="940479" indent="-940479" algn="l" defTabSz="2507943" rtl="0" eaLnBrk="1" latinLnBrk="0" hangingPunct="1">
        <a:spcBef>
          <a:spcPct val="20000"/>
        </a:spcBef>
        <a:buFont typeface="Arial" pitchFamily="34" charset="0"/>
        <a:buChar char="•"/>
        <a:defRPr sz="8800" kern="1200">
          <a:solidFill>
            <a:schemeClr val="tx1"/>
          </a:solidFill>
          <a:latin typeface="+mn-lt"/>
          <a:ea typeface="+mn-ea"/>
          <a:cs typeface="+mn-cs"/>
        </a:defRPr>
      </a:lvl1pPr>
      <a:lvl2pPr marL="2037704" indent="-783732" algn="l" defTabSz="2507943"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929" indent="-626986" algn="l" defTabSz="2507943"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901"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872"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p:bodyStyle>
    <p:otherStyle>
      <a:defPPr>
        <a:defRPr lang="en-US"/>
      </a:defPPr>
      <a:lvl1pPr marL="0" algn="l" defTabSz="2507943" rtl="0" eaLnBrk="1" latinLnBrk="0" hangingPunct="1">
        <a:defRPr sz="4900" kern="1200">
          <a:solidFill>
            <a:schemeClr val="tx1"/>
          </a:solidFill>
          <a:latin typeface="+mn-lt"/>
          <a:ea typeface="+mn-ea"/>
          <a:cs typeface="+mn-cs"/>
        </a:defRPr>
      </a:lvl1pPr>
      <a:lvl2pPr marL="1253972" algn="l" defTabSz="2507943" rtl="0" eaLnBrk="1" latinLnBrk="0" hangingPunct="1">
        <a:defRPr sz="4900" kern="1200">
          <a:solidFill>
            <a:schemeClr val="tx1"/>
          </a:solidFill>
          <a:latin typeface="+mn-lt"/>
          <a:ea typeface="+mn-ea"/>
          <a:cs typeface="+mn-cs"/>
        </a:defRPr>
      </a:lvl2pPr>
      <a:lvl3pPr marL="2507943" algn="l" defTabSz="2507943" rtl="0" eaLnBrk="1" latinLnBrk="0" hangingPunct="1">
        <a:defRPr sz="4900" kern="1200">
          <a:solidFill>
            <a:schemeClr val="tx1"/>
          </a:solidFill>
          <a:latin typeface="+mn-lt"/>
          <a:ea typeface="+mn-ea"/>
          <a:cs typeface="+mn-cs"/>
        </a:defRPr>
      </a:lvl3pPr>
      <a:lvl4pPr marL="3761915" algn="l" defTabSz="2507943" rtl="0" eaLnBrk="1" latinLnBrk="0" hangingPunct="1">
        <a:defRPr sz="4900" kern="1200">
          <a:solidFill>
            <a:schemeClr val="tx1"/>
          </a:solidFill>
          <a:latin typeface="+mn-lt"/>
          <a:ea typeface="+mn-ea"/>
          <a:cs typeface="+mn-cs"/>
        </a:defRPr>
      </a:lvl4pPr>
      <a:lvl5pPr marL="5015886" algn="l" defTabSz="2507943" rtl="0" eaLnBrk="1" latinLnBrk="0" hangingPunct="1">
        <a:defRPr sz="4900" kern="1200">
          <a:solidFill>
            <a:schemeClr val="tx1"/>
          </a:solidFill>
          <a:latin typeface="+mn-lt"/>
          <a:ea typeface="+mn-ea"/>
          <a:cs typeface="+mn-cs"/>
        </a:defRPr>
      </a:lvl5pPr>
      <a:lvl6pPr marL="6269858" algn="l" defTabSz="2507943" rtl="0" eaLnBrk="1" latinLnBrk="0" hangingPunct="1">
        <a:defRPr sz="4900" kern="1200">
          <a:solidFill>
            <a:schemeClr val="tx1"/>
          </a:solidFill>
          <a:latin typeface="+mn-lt"/>
          <a:ea typeface="+mn-ea"/>
          <a:cs typeface="+mn-cs"/>
        </a:defRPr>
      </a:lvl6pPr>
      <a:lvl7pPr marL="7523830" algn="l" defTabSz="2507943" rtl="0" eaLnBrk="1" latinLnBrk="0" hangingPunct="1">
        <a:defRPr sz="4900" kern="1200">
          <a:solidFill>
            <a:schemeClr val="tx1"/>
          </a:solidFill>
          <a:latin typeface="+mn-lt"/>
          <a:ea typeface="+mn-ea"/>
          <a:cs typeface="+mn-cs"/>
        </a:defRPr>
      </a:lvl7pPr>
      <a:lvl8pPr marL="8777801" algn="l" defTabSz="2507943" rtl="0" eaLnBrk="1" latinLnBrk="0" hangingPunct="1">
        <a:defRPr sz="4900" kern="1200">
          <a:solidFill>
            <a:schemeClr val="tx1"/>
          </a:solidFill>
          <a:latin typeface="+mn-lt"/>
          <a:ea typeface="+mn-ea"/>
          <a:cs typeface="+mn-cs"/>
        </a:defRPr>
      </a:lvl8pPr>
      <a:lvl9pPr marL="10031773" algn="l" defTabSz="2507943" rtl="0" eaLnBrk="1" latinLnBrk="0" hangingPunct="1">
        <a:defRPr sz="49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bg1">
                <a:tint val="80000"/>
                <a:satMod val="300000"/>
                <a:lumMod val="0"/>
                <a:lumOff val="100000"/>
              </a:schemeClr>
            </a:gs>
            <a:gs pos="100000">
              <a:schemeClr val="bg1">
                <a:lumMod val="7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10" name="Text Box 14"/>
          <p:cNvSpPr txBox="1">
            <a:spLocks noChangeArrowheads="1"/>
          </p:cNvSpPr>
          <p:nvPr/>
        </p:nvSpPr>
        <p:spPr bwMode="auto">
          <a:xfrm>
            <a:off x="938690" y="1611630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smtClean="0">
                <a:solidFill>
                  <a:schemeClr val="bg1">
                    <a:lumMod val="75000"/>
                  </a:schemeClr>
                </a:solidFill>
                <a:latin typeface="Arial" charset="0"/>
              </a:rPr>
              <a:t>RESEARCH POSTER PRESENTATION </a:t>
            </a:r>
            <a:r>
              <a:rPr lang="en-US" sz="300" b="1" dirty="0">
                <a:solidFill>
                  <a:schemeClr val="bg1">
                    <a:lumMod val="75000"/>
                  </a:schemeClr>
                </a:solidFill>
                <a:latin typeface="Arial" charset="0"/>
              </a:rPr>
              <a:t>DESIGN © </a:t>
            </a:r>
            <a:r>
              <a:rPr lang="en-US" sz="300" b="1" dirty="0" smtClean="0">
                <a:solidFill>
                  <a:schemeClr val="bg1">
                    <a:lumMod val="75000"/>
                  </a:schemeClr>
                </a:solidFill>
                <a:latin typeface="Arial" charset="0"/>
              </a:rPr>
              <a:t>2012</a:t>
            </a:r>
            <a:endParaRPr lang="en-US" sz="300" b="1" dirty="0">
              <a:solidFill>
                <a:schemeClr val="bg1">
                  <a:lumMod val="75000"/>
                </a:schemeClr>
              </a:solidFill>
              <a:latin typeface="Arial" charset="0"/>
            </a:endParaRPr>
          </a:p>
          <a:p>
            <a:pPr eaLnBrk="0" hangingPunct="0">
              <a:lnSpc>
                <a:spcPct val="65000"/>
              </a:lnSpc>
              <a:spcBef>
                <a:spcPct val="50000"/>
              </a:spcBef>
              <a:defRPr/>
            </a:pPr>
            <a:r>
              <a:rPr lang="en-US" sz="600" b="1" dirty="0">
                <a:solidFill>
                  <a:schemeClr val="bg1">
                    <a:lumMod val="75000"/>
                  </a:schemeClr>
                </a:solidFill>
                <a:latin typeface="Arial" charset="0"/>
              </a:rPr>
              <a:t>www.PosterPresentations.com</a:t>
            </a:r>
          </a:p>
        </p:txBody>
      </p:sp>
      <p:grpSp>
        <p:nvGrpSpPr>
          <p:cNvPr id="2" name="Group 1"/>
          <p:cNvGrpSpPr/>
          <p:nvPr/>
        </p:nvGrpSpPr>
        <p:grpSpPr>
          <a:xfrm>
            <a:off x="572988" y="2628900"/>
            <a:ext cx="26286024" cy="13373100"/>
            <a:chOff x="571500" y="2628900"/>
            <a:chExt cx="26286024" cy="13373100"/>
          </a:xfrm>
        </p:grpSpPr>
        <p:sp>
          <p:nvSpPr>
            <p:cNvPr id="8" name="Rectangle 33"/>
            <p:cNvSpPr>
              <a:spLocks noChangeArrowheads="1"/>
            </p:cNvSpPr>
            <p:nvPr/>
          </p:nvSpPr>
          <p:spPr bwMode="auto">
            <a:xfrm>
              <a:off x="571500" y="2628900"/>
              <a:ext cx="8490857" cy="13373100"/>
            </a:xfrm>
            <a:prstGeom prst="roundRect">
              <a:avLst>
                <a:gd name="adj" fmla="val 2983"/>
              </a:avLst>
            </a:prstGeom>
            <a:solidFill>
              <a:schemeClr val="bg1">
                <a:lumMod val="95000"/>
              </a:schemeClr>
            </a:soli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1" name="Rectangle 33"/>
            <p:cNvSpPr>
              <a:spLocks noChangeArrowheads="1"/>
            </p:cNvSpPr>
            <p:nvPr userDrawn="1"/>
          </p:nvSpPr>
          <p:spPr bwMode="auto">
            <a:xfrm>
              <a:off x="9469084" y="2628900"/>
              <a:ext cx="8490857" cy="13373100"/>
            </a:xfrm>
            <a:prstGeom prst="roundRect">
              <a:avLst>
                <a:gd name="adj" fmla="val 2983"/>
              </a:avLst>
            </a:prstGeom>
            <a:solidFill>
              <a:schemeClr val="bg1">
                <a:lumMod val="95000"/>
              </a:schemeClr>
            </a:soli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2" name="Rectangle 33"/>
            <p:cNvSpPr>
              <a:spLocks noChangeArrowheads="1"/>
            </p:cNvSpPr>
            <p:nvPr userDrawn="1"/>
          </p:nvSpPr>
          <p:spPr bwMode="auto">
            <a:xfrm>
              <a:off x="18366667" y="2628900"/>
              <a:ext cx="8490857" cy="13373100"/>
            </a:xfrm>
            <a:prstGeom prst="roundRect">
              <a:avLst>
                <a:gd name="adj" fmla="val 2983"/>
              </a:avLst>
            </a:prstGeom>
            <a:solidFill>
              <a:schemeClr val="bg1">
                <a:lumMod val="95000"/>
              </a:schemeClr>
            </a:solidFill>
            <a:ln w="9525">
              <a:solidFill>
                <a:schemeClr val="tx2"/>
              </a:solidFill>
              <a:miter lim="800000"/>
              <a:headEnd/>
              <a:tailEnd/>
            </a:ln>
            <a:effectLst/>
          </p:spPr>
          <p:txBody>
            <a:bodyPr wrap="none" lIns="52249" tIns="26124" rIns="52249" bIns="26124" anchor="ctr"/>
            <a:lstStyle/>
            <a:p>
              <a:pPr>
                <a:defRPr/>
              </a:pPr>
              <a:endParaRPr lang="en-US" dirty="0"/>
            </a:p>
          </p:txBody>
        </p:sp>
      </p:grpSp>
      <p:sp>
        <p:nvSpPr>
          <p:cNvPr id="23" name="Rectangle 22"/>
          <p:cNvSpPr/>
          <p:nvPr/>
        </p:nvSpPr>
        <p:spPr>
          <a:xfrm>
            <a:off x="-6501493" y="-9798"/>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r>
              <a:rPr lang="en-US" sz="2500" b="1" dirty="0" smtClean="0">
                <a:solidFill>
                  <a:schemeClr val="bg1"/>
                </a:solidFill>
                <a:latin typeface="Trebuchet MS" pitchFamily="34" charset="0"/>
              </a:rPr>
              <a:t>QUICK DESIGN</a:t>
            </a:r>
            <a:r>
              <a:rPr lang="en-US" sz="2500" b="1" baseline="0" dirty="0" smtClean="0">
                <a:solidFill>
                  <a:schemeClr val="bg1"/>
                </a:solidFill>
                <a:latin typeface="Trebuchet MS" pitchFamily="34" charset="0"/>
              </a:rPr>
              <a:t> </a:t>
            </a:r>
            <a:r>
              <a:rPr lang="en-US" sz="2500" b="1" dirty="0" smtClean="0">
                <a:solidFill>
                  <a:schemeClr val="bg1"/>
                </a:solidFill>
                <a:latin typeface="Trebuchet MS" pitchFamily="34" charset="0"/>
              </a:rPr>
              <a:t>GUIDE</a:t>
            </a:r>
          </a:p>
          <a:p>
            <a:pPr algn="ctr"/>
            <a:r>
              <a:rPr lang="en-US" sz="2300" b="1" dirty="0" smtClean="0">
                <a:solidFill>
                  <a:srgbClr val="FFFF00"/>
                </a:solidFill>
                <a:latin typeface="Trebuchet MS" pitchFamily="34" charset="0"/>
              </a:rPr>
              <a:t>(--THIS SECTION DOES NOT PRINT--)</a:t>
            </a:r>
          </a:p>
          <a:p>
            <a:pPr algn="ctr"/>
            <a:endParaRPr lang="en-US" sz="1800" b="1" dirty="0" smtClean="0">
              <a:latin typeface="Trebuchet MS" pitchFamily="34" charset="0"/>
            </a:endParaRPr>
          </a:p>
          <a:p>
            <a:pPr defTabSz="3765639"/>
            <a:r>
              <a:rPr lang="en-US" sz="1800" dirty="0" smtClean="0">
                <a:latin typeface="Trebuchet MS" pitchFamily="34" charset="0"/>
              </a:rPr>
              <a:t>This PowerPoint</a:t>
            </a:r>
            <a:r>
              <a:rPr lang="en-US" sz="1800" baseline="0" dirty="0" smtClean="0">
                <a:latin typeface="Trebuchet MS" pitchFamily="34" charset="0"/>
              </a:rPr>
              <a:t> </a:t>
            </a:r>
            <a:r>
              <a:rPr lang="en-US" sz="1800" dirty="0" smtClean="0">
                <a:latin typeface="Trebuchet MS" pitchFamily="34" charset="0"/>
              </a:rPr>
              <a:t>2007 template produces</a:t>
            </a:r>
            <a:r>
              <a:rPr lang="en-US" sz="1800" baseline="0" dirty="0" smtClean="0">
                <a:latin typeface="Trebuchet MS" pitchFamily="34" charset="0"/>
              </a:rPr>
              <a:t> </a:t>
            </a:r>
            <a:r>
              <a:rPr lang="en-US" sz="1800" dirty="0" smtClean="0">
                <a:latin typeface="Trebuchet MS" pitchFamily="34" charset="0"/>
              </a:rPr>
              <a:t>a 36”x60” professional  poster</a:t>
            </a:r>
            <a:r>
              <a:rPr lang="en-US" sz="1800" smtClean="0">
                <a:latin typeface="Trebuchet MS" pitchFamily="34" charset="0"/>
              </a:rPr>
              <a:t>. You</a:t>
            </a:r>
            <a:r>
              <a:rPr lang="en-US" sz="1800" baseline="0" smtClean="0">
                <a:latin typeface="Trebuchet MS" pitchFamily="34" charset="0"/>
              </a:rPr>
              <a:t> can u</a:t>
            </a:r>
            <a:r>
              <a:rPr lang="en-US" sz="1800" smtClean="0">
                <a:latin typeface="Trebuchet MS" pitchFamily="34" charset="0"/>
              </a:rPr>
              <a:t>se</a:t>
            </a:r>
            <a:r>
              <a:rPr lang="en-US" sz="1800" baseline="0" smtClean="0">
                <a:latin typeface="Trebuchet MS" pitchFamily="34" charset="0"/>
              </a:rPr>
              <a:t> it to create your research poster and </a:t>
            </a:r>
            <a:r>
              <a:rPr lang="en-US" sz="1800" smtClean="0">
                <a:latin typeface="Trebuchet MS" pitchFamily="34" charset="0"/>
              </a:rPr>
              <a:t>save valuable time placing titles, subtitles,</a:t>
            </a:r>
            <a:r>
              <a:rPr lang="en-US" sz="1800" baseline="0" smtClean="0">
                <a:latin typeface="Trebuchet MS" pitchFamily="34" charset="0"/>
              </a:rPr>
              <a:t> text, and graphics</a:t>
            </a:r>
            <a:r>
              <a:rPr lang="en-US" sz="1800" smtClean="0">
                <a:latin typeface="Trebuchet MS" pitchFamily="34" charset="0"/>
              </a:rPr>
              <a:t>. </a:t>
            </a:r>
            <a:endParaRPr lang="en-US" sz="1800" dirty="0" smtClean="0">
              <a:latin typeface="Trebuchet MS" pitchFamily="34" charset="0"/>
            </a:endParaRPr>
          </a:p>
          <a:p>
            <a:pPr defTabSz="4389219"/>
            <a:endParaRPr lang="en-US" sz="1800" dirty="0" smtClean="0">
              <a:latin typeface="Trebuchet MS" pitchFamily="34" charset="0"/>
            </a:endParaRPr>
          </a:p>
          <a:p>
            <a:pPr defTabSz="4389219"/>
            <a:r>
              <a:rPr lang="en-US" sz="1800" dirty="0" smtClean="0">
                <a:latin typeface="Trebuchet MS" pitchFamily="34" charset="0"/>
              </a:rPr>
              <a:t>We provide a series of online tutorials that will guide you through the poster design process and answer your poster production questions. </a:t>
            </a:r>
          </a:p>
          <a:p>
            <a:pPr defTabSz="4389219"/>
            <a:endParaRPr lang="en-US" sz="1800" dirty="0" smtClean="0">
              <a:latin typeface="Trebuchet MS" pitchFamily="34" charset="0"/>
            </a:endParaRPr>
          </a:p>
          <a:p>
            <a:pPr defTabSz="4389219"/>
            <a:r>
              <a:rPr lang="en-US" sz="1800" dirty="0" smtClean="0">
                <a:latin typeface="Trebuchet MS" pitchFamily="34" charset="0"/>
              </a:rPr>
              <a:t>To view our template tutorials, go online to </a:t>
            </a:r>
            <a:r>
              <a:rPr lang="en-US" sz="1800" b="1" dirty="0" smtClean="0">
                <a:solidFill>
                  <a:srgbClr val="FFFF00"/>
                </a:solidFill>
                <a:latin typeface="Trebuchet MS" pitchFamily="34" charset="0"/>
              </a:rPr>
              <a:t>PosterPresentations.com </a:t>
            </a:r>
            <a:r>
              <a:rPr lang="en-US" sz="1800" dirty="0" smtClean="0">
                <a:latin typeface="Trebuchet MS" pitchFamily="34" charset="0"/>
              </a:rPr>
              <a:t>and click on </a:t>
            </a:r>
            <a:r>
              <a:rPr lang="en-US" sz="1800" dirty="0" smtClean="0">
                <a:solidFill>
                  <a:srgbClr val="FFFF00"/>
                </a:solidFill>
                <a:latin typeface="Trebuchet MS" pitchFamily="34" charset="0"/>
              </a:rPr>
              <a:t>HELP DESK.</a:t>
            </a:r>
          </a:p>
          <a:p>
            <a:pPr defTabSz="4389219"/>
            <a:endParaRPr lang="en-US" sz="1800" dirty="0" smtClean="0">
              <a:latin typeface="Trebuchet MS" pitchFamily="34" charset="0"/>
            </a:endParaRPr>
          </a:p>
          <a:p>
            <a:pPr defTabSz="4389219"/>
            <a:r>
              <a:rPr lang="en-US" sz="1800" dirty="0" smtClean="0">
                <a:latin typeface="Trebuchet MS" pitchFamily="34" charset="0"/>
              </a:rPr>
              <a:t>When</a:t>
            </a:r>
            <a:r>
              <a:rPr lang="en-US" sz="1800" baseline="0" dirty="0" smtClean="0">
                <a:latin typeface="Trebuchet MS" pitchFamily="34" charset="0"/>
              </a:rPr>
              <a:t> you are ready to</a:t>
            </a:r>
            <a:r>
              <a:rPr lang="en-US" sz="1800" dirty="0" smtClean="0">
                <a:latin typeface="Trebuchet MS" pitchFamily="34" charset="0"/>
              </a:rPr>
              <a:t> </a:t>
            </a:r>
            <a:r>
              <a:rPr lang="en-US" sz="1800" baseline="0" dirty="0" smtClean="0">
                <a:latin typeface="Trebuchet MS" pitchFamily="34" charset="0"/>
              </a:rPr>
              <a:t> print your poster</a:t>
            </a:r>
            <a:r>
              <a:rPr lang="en-US" sz="1800" dirty="0" smtClean="0">
                <a:latin typeface="Trebuchet MS" pitchFamily="34" charset="0"/>
              </a:rPr>
              <a:t>,</a:t>
            </a:r>
            <a:r>
              <a:rPr lang="en-US" sz="1800" baseline="0" dirty="0" smtClean="0">
                <a:latin typeface="Trebuchet MS" pitchFamily="34" charset="0"/>
              </a:rPr>
              <a:t> go online to</a:t>
            </a:r>
            <a:r>
              <a:rPr lang="en-US" sz="2000" baseline="0" dirty="0" smtClean="0">
                <a:latin typeface="Trebuchet MS" pitchFamily="34" charset="0"/>
              </a:rPr>
              <a:t> </a:t>
            </a:r>
            <a:r>
              <a:rPr lang="en-US" sz="2400" b="1" dirty="0" smtClean="0">
                <a:solidFill>
                  <a:srgbClr val="FFFF00"/>
                </a:solidFill>
                <a:latin typeface="Trebuchet MS" pitchFamily="34" charset="0"/>
              </a:rPr>
              <a:t>PosterPresentations.com</a:t>
            </a:r>
            <a:r>
              <a:rPr lang="en-US" sz="2400" b="1" dirty="0" smtClean="0">
                <a:solidFill>
                  <a:schemeClr val="bg1"/>
                </a:solidFill>
                <a:latin typeface="Trebuchet MS" pitchFamily="34" charset="0"/>
              </a:rPr>
              <a:t>.</a:t>
            </a:r>
            <a:r>
              <a:rPr lang="en-US" sz="1800" dirty="0" smtClean="0">
                <a:latin typeface="Trebuchet MS" pitchFamily="34" charset="0"/>
              </a:rPr>
              <a:t/>
            </a:r>
            <a:br>
              <a:rPr lang="en-US" sz="1800" dirty="0" smtClean="0">
                <a:latin typeface="Trebuchet MS" pitchFamily="34" charset="0"/>
              </a:rPr>
            </a:br>
            <a:endParaRPr lang="en-US" sz="1800" dirty="0" smtClean="0">
              <a:latin typeface="Trebuchet MS" pitchFamily="34" charset="0"/>
            </a:endParaRPr>
          </a:p>
          <a:p>
            <a:pPr algn="l" defTabSz="3765639"/>
            <a:r>
              <a:rPr lang="en-US" sz="1800" b="1" dirty="0" smtClean="0">
                <a:solidFill>
                  <a:schemeClr val="bg1"/>
                </a:solidFill>
                <a:latin typeface="Trebuchet MS" pitchFamily="34" charset="0"/>
              </a:rPr>
              <a:t>Need</a:t>
            </a:r>
            <a:r>
              <a:rPr lang="en-US" sz="1800" b="1" baseline="0" dirty="0" smtClean="0">
                <a:solidFill>
                  <a:schemeClr val="bg1"/>
                </a:solidFill>
                <a:latin typeface="Trebuchet MS" pitchFamily="34" charset="0"/>
              </a:rPr>
              <a:t> Assistance?  </a:t>
            </a:r>
            <a:r>
              <a:rPr lang="en-US" sz="2400" b="1" baseline="0" dirty="0" smtClean="0">
                <a:solidFill>
                  <a:srgbClr val="FFFF00"/>
                </a:solidFill>
                <a:latin typeface="Trebuchet MS" pitchFamily="34" charset="0"/>
              </a:rPr>
              <a:t>Call  us at </a:t>
            </a:r>
            <a:r>
              <a:rPr lang="en-US" sz="2400" b="1" dirty="0" smtClean="0">
                <a:solidFill>
                  <a:srgbClr val="FFFF00"/>
                </a:solidFill>
                <a:latin typeface="Trebuchet MS" pitchFamily="34" charset="0"/>
              </a:rPr>
              <a:t>1.866.649.3004</a:t>
            </a:r>
          </a:p>
          <a:p>
            <a:pPr defTabSz="2508125"/>
            <a:r>
              <a:rPr lang="en-US" sz="1800" dirty="0" smtClean="0">
                <a:latin typeface="Trebuchet MS" pitchFamily="34" charset="0"/>
              </a:rPr>
              <a:t> </a:t>
            </a:r>
            <a:endParaRPr lang="en-US" sz="2300" b="1" dirty="0" smtClean="0">
              <a:solidFill>
                <a:srgbClr val="FFFF00"/>
              </a:solidFill>
              <a:latin typeface="Trebuchet MS" pitchFamily="34" charset="0"/>
            </a:endParaRPr>
          </a:p>
          <a:p>
            <a:pPr algn="ctr"/>
            <a:r>
              <a:rPr lang="en-US" sz="2500" b="1" dirty="0" smtClean="0">
                <a:solidFill>
                  <a:schemeClr val="bg1"/>
                </a:solidFill>
                <a:latin typeface="Trebuchet MS" pitchFamily="34" charset="0"/>
              </a:rPr>
              <a:t>Object Placeholders</a:t>
            </a:r>
          </a:p>
          <a:p>
            <a:pPr algn="ctr"/>
            <a:endParaRPr lang="en-US" sz="2500" b="1" dirty="0" smtClean="0">
              <a:solidFill>
                <a:schemeClr val="bg1"/>
              </a:solidFill>
              <a:latin typeface="Trebuchet MS" pitchFamily="34" charset="0"/>
            </a:endParaRP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solidFill>
                  <a:srgbClr val="FFFF00"/>
                </a:solidFill>
                <a:latin typeface="Trebuchet MS" pitchFamily="34" charset="0"/>
              </a:rPr>
              <a:t>Using the placeholders</a:t>
            </a: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latin typeface="Trebuchet MS" pitchFamily="34" charset="0"/>
              </a:rPr>
              <a:t>To</a:t>
            </a:r>
            <a:r>
              <a:rPr lang="en-US" sz="1800" baseline="0" dirty="0" smtClean="0">
                <a:latin typeface="Trebuchet MS" pitchFamily="34" charset="0"/>
              </a:rPr>
              <a:t> add text, c</a:t>
            </a:r>
            <a:r>
              <a:rPr lang="en-US" sz="1800" dirty="0" smtClean="0">
                <a:latin typeface="Trebuchet MS" pitchFamily="34" charset="0"/>
              </a:rPr>
              <a:t>lick inside</a:t>
            </a:r>
            <a:r>
              <a:rPr lang="en-US" sz="1800" baseline="0" dirty="0" smtClean="0">
                <a:latin typeface="Trebuchet MS" pitchFamily="34" charset="0"/>
              </a:rPr>
              <a:t> a placeholder on the poster and type or paste your text.  To move a placeholder, click it </a:t>
            </a:r>
            <a:r>
              <a:rPr lang="en-US" sz="1800" u="sng" baseline="0" dirty="0" smtClean="0">
                <a:latin typeface="Trebuchet MS" pitchFamily="34" charset="0"/>
              </a:rPr>
              <a:t>once</a:t>
            </a:r>
            <a:r>
              <a:rPr lang="en-US" sz="1800" baseline="0" dirty="0" smtClean="0">
                <a:latin typeface="Trebuchet MS" pitchFamily="34" charset="0"/>
              </a:rPr>
              <a:t> (to select it).  Place your cursor on its frame, and your cursor will change to this symbol       .  Click </a:t>
            </a:r>
            <a:r>
              <a:rPr lang="en-US" sz="1800" u="sng" baseline="0" dirty="0" smtClean="0">
                <a:latin typeface="Trebuchet MS" pitchFamily="34" charset="0"/>
              </a:rPr>
              <a:t>once</a:t>
            </a:r>
            <a:r>
              <a:rPr lang="en-US" sz="1800" baseline="0" dirty="0" smtClean="0">
                <a:latin typeface="Trebuchet MS" pitchFamily="34" charset="0"/>
              </a:rPr>
              <a:t> and drag it to a new location where you can resize it. </a:t>
            </a:r>
          </a:p>
          <a:p>
            <a:pPr defTabSz="3765639"/>
            <a:endParaRPr lang="en-US" sz="1800" dirty="0" smtClean="0">
              <a:latin typeface="Trebuchet MS" pitchFamily="34" charset="0"/>
            </a:endParaRPr>
          </a:p>
          <a:p>
            <a:pPr defTabSz="3765639"/>
            <a:r>
              <a:rPr lang="en-US" sz="1800" b="1" dirty="0" smtClean="0">
                <a:solidFill>
                  <a:srgbClr val="FFFF00"/>
                </a:solidFill>
                <a:latin typeface="Trebuchet MS" pitchFamily="34" charset="0"/>
              </a:rPr>
              <a:t>Section Header placeholder</a:t>
            </a:r>
          </a:p>
          <a:p>
            <a:pPr defTabSz="3765639"/>
            <a:r>
              <a:rPr lang="en-US" sz="1800" baseline="0" dirty="0" smtClean="0">
                <a:latin typeface="Trebuchet MS" pitchFamily="34" charset="0"/>
              </a:rPr>
              <a:t>Click and drag this preformatted section header placeholder to the poster area to add another section header. Use section headers to separate topics or concepts within your presentation. </a:t>
            </a:r>
          </a:p>
          <a:p>
            <a:pPr defTabSz="4389219"/>
            <a:endParaRPr lang="en-US" sz="1800" baseline="0" dirty="0" smtClean="0">
              <a:latin typeface="Trebuchet MS" pitchFamily="34" charset="0"/>
            </a:endParaRPr>
          </a:p>
          <a:p>
            <a:pPr defTabSz="4389219"/>
            <a:endParaRPr lang="en-US" sz="1800" dirty="0" smtClean="0">
              <a:latin typeface="Trebuchet MS" pitchFamily="34" charset="0"/>
            </a:endParaRPr>
          </a:p>
          <a:p>
            <a:pPr defTabSz="4389219"/>
            <a:endParaRPr lang="en-US" sz="1800" b="1" dirty="0" smtClean="0">
              <a:solidFill>
                <a:srgbClr val="FFFF00"/>
              </a:solidFill>
              <a:latin typeface="Trebuchet MS" pitchFamily="34" charset="0"/>
            </a:endParaRPr>
          </a:p>
          <a:p>
            <a:pPr defTabSz="4389219"/>
            <a:r>
              <a:rPr lang="en-US" sz="1800" b="1" dirty="0" smtClean="0">
                <a:solidFill>
                  <a:srgbClr val="FFFF00"/>
                </a:solidFill>
                <a:latin typeface="Trebuchet MS" pitchFamily="34" charset="0"/>
              </a:rPr>
              <a:t>Text placeholder</a:t>
            </a:r>
          </a:p>
          <a:p>
            <a:pPr defTabSz="4389219"/>
            <a:r>
              <a:rPr lang="en-US" sz="1800" baseline="0" dirty="0" smtClean="0">
                <a:latin typeface="Trebuchet MS" pitchFamily="34" charset="0"/>
              </a:rPr>
              <a:t>Move this preformatted text placeholder to the poster to add a new body of text.</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1" baseline="0" dirty="0" smtClean="0">
              <a:solidFill>
                <a:srgbClr val="FFFF00"/>
              </a:solidFill>
              <a:latin typeface="Trebuchet MS" pitchFamily="34" charset="0"/>
            </a:endParaRPr>
          </a:p>
          <a:p>
            <a:pPr defTabSz="4389219"/>
            <a:r>
              <a:rPr lang="en-US" sz="1800" b="1" baseline="0" dirty="0" smtClean="0">
                <a:solidFill>
                  <a:srgbClr val="FFFF00"/>
                </a:solidFill>
                <a:latin typeface="Trebuchet MS" pitchFamily="34" charset="0"/>
              </a:rPr>
              <a:t>Picture placeholder</a:t>
            </a:r>
          </a:p>
          <a:p>
            <a:pPr defTabSz="4389219"/>
            <a:r>
              <a:rPr lang="en-US" sz="1800" baseline="0" dirty="0" smtClean="0">
                <a:latin typeface="Trebuchet MS" pitchFamily="34" charset="0"/>
              </a:rPr>
              <a:t>Move this graphic placeholder onto your poster, size it first, and then click it to add a picture to the poster.</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dirty="0" smtClean="0">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b="1" dirty="0" smtClean="0">
              <a:solidFill>
                <a:srgbClr val="FFFF00"/>
              </a:solidFill>
              <a:latin typeface="Trebuchet MS" pitchFamily="34" charset="0"/>
            </a:endParaRPr>
          </a:p>
          <a:p>
            <a:pPr algn="ctr"/>
            <a:endParaRPr lang="en-US" sz="1800" b="1" dirty="0">
              <a:latin typeface="Trebuchet MS" pitchFamily="34" charset="0"/>
            </a:endParaRPr>
          </a:p>
        </p:txBody>
      </p:sp>
      <p:sp>
        <p:nvSpPr>
          <p:cNvPr id="25" name="Rectangle 24"/>
          <p:cNvSpPr/>
          <p:nvPr/>
        </p:nvSpPr>
        <p:spPr>
          <a:xfrm>
            <a:off x="-6481554" y="11860087"/>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pic>
        <p:nvPicPr>
          <p:cNvPr id="26" name="Picture 2"/>
          <p:cNvPicPr>
            <a:picLocks noChangeAspect="1" noChangeArrowheads="1"/>
          </p:cNvPicPr>
          <p:nvPr/>
        </p:nvPicPr>
        <p:blipFill>
          <a:blip r:embed="rId3" cstate="print"/>
          <a:srcRect/>
          <a:stretch>
            <a:fillRect/>
          </a:stretch>
        </p:blipFill>
        <p:spPr bwMode="auto">
          <a:xfrm>
            <a:off x="-2432958" y="7952471"/>
            <a:ext cx="369094" cy="219075"/>
          </a:xfrm>
          <a:prstGeom prst="rect">
            <a:avLst/>
          </a:prstGeom>
          <a:noFill/>
          <a:ln w="9525">
            <a:solidFill>
              <a:schemeClr val="tx1"/>
            </a:solidFill>
            <a:miter lim="800000"/>
            <a:headEnd/>
            <a:tailEnd/>
          </a:ln>
          <a:effectLst/>
        </p:spPr>
      </p:pic>
      <p:grpSp>
        <p:nvGrpSpPr>
          <p:cNvPr id="38" name="Group 37"/>
          <p:cNvGrpSpPr/>
          <p:nvPr/>
        </p:nvGrpSpPr>
        <p:grpSpPr>
          <a:xfrm>
            <a:off x="-6223790" y="15575235"/>
            <a:ext cx="5771525" cy="644181"/>
            <a:chOff x="44242388" y="28054064"/>
            <a:chExt cx="9771400" cy="1090621"/>
          </a:xfrm>
        </p:grpSpPr>
        <p:sp>
          <p:nvSpPr>
            <p:cNvPr id="40" name="Rounded Rectangle 39"/>
            <p:cNvSpPr/>
            <p:nvPr userDrawn="1"/>
          </p:nvSpPr>
          <p:spPr>
            <a:xfrm>
              <a:off x="44242388" y="28054064"/>
              <a:ext cx="9771397" cy="109062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388900" rtl="0" eaLnBrk="1" latinLnBrk="0" hangingPunct="1">
                <a:defRPr sz="8600" kern="1200">
                  <a:solidFill>
                    <a:schemeClr val="lt1"/>
                  </a:solidFill>
                  <a:latin typeface="+mn-lt"/>
                  <a:ea typeface="+mn-ea"/>
                  <a:cs typeface="+mn-cs"/>
                </a:defRPr>
              </a:lvl1pPr>
              <a:lvl2pPr marL="2194451" algn="l" defTabSz="4388900" rtl="0" eaLnBrk="1" latinLnBrk="0" hangingPunct="1">
                <a:defRPr sz="8600" kern="1200">
                  <a:solidFill>
                    <a:schemeClr val="lt1"/>
                  </a:solidFill>
                  <a:latin typeface="+mn-lt"/>
                  <a:ea typeface="+mn-ea"/>
                  <a:cs typeface="+mn-cs"/>
                </a:defRPr>
              </a:lvl2pPr>
              <a:lvl3pPr marL="4388900" algn="l" defTabSz="4388900" rtl="0" eaLnBrk="1" latinLnBrk="0" hangingPunct="1">
                <a:defRPr sz="8600" kern="1200">
                  <a:solidFill>
                    <a:schemeClr val="lt1"/>
                  </a:solidFill>
                  <a:latin typeface="+mn-lt"/>
                  <a:ea typeface="+mn-ea"/>
                  <a:cs typeface="+mn-cs"/>
                </a:defRPr>
              </a:lvl3pPr>
              <a:lvl4pPr marL="6583351" algn="l" defTabSz="4388900" rtl="0" eaLnBrk="1" latinLnBrk="0" hangingPunct="1">
                <a:defRPr sz="8600" kern="1200">
                  <a:solidFill>
                    <a:schemeClr val="lt1"/>
                  </a:solidFill>
                  <a:latin typeface="+mn-lt"/>
                  <a:ea typeface="+mn-ea"/>
                  <a:cs typeface="+mn-cs"/>
                </a:defRPr>
              </a:lvl4pPr>
              <a:lvl5pPr marL="8777801" algn="l" defTabSz="4388900" rtl="0" eaLnBrk="1" latinLnBrk="0" hangingPunct="1">
                <a:defRPr sz="8600" kern="1200">
                  <a:solidFill>
                    <a:schemeClr val="lt1"/>
                  </a:solidFill>
                  <a:latin typeface="+mn-lt"/>
                  <a:ea typeface="+mn-ea"/>
                  <a:cs typeface="+mn-cs"/>
                </a:defRPr>
              </a:lvl5pPr>
              <a:lvl6pPr marL="10972252" algn="l" defTabSz="4388900" rtl="0" eaLnBrk="1" latinLnBrk="0" hangingPunct="1">
                <a:defRPr sz="8600" kern="1200">
                  <a:solidFill>
                    <a:schemeClr val="lt1"/>
                  </a:solidFill>
                  <a:latin typeface="+mn-lt"/>
                  <a:ea typeface="+mn-ea"/>
                  <a:cs typeface="+mn-cs"/>
                </a:defRPr>
              </a:lvl6pPr>
              <a:lvl7pPr marL="13166703" algn="l" defTabSz="4388900" rtl="0" eaLnBrk="1" latinLnBrk="0" hangingPunct="1">
                <a:defRPr sz="8600" kern="1200">
                  <a:solidFill>
                    <a:schemeClr val="lt1"/>
                  </a:solidFill>
                  <a:latin typeface="+mn-lt"/>
                  <a:ea typeface="+mn-ea"/>
                  <a:cs typeface="+mn-cs"/>
                </a:defRPr>
              </a:lvl7pPr>
              <a:lvl8pPr marL="15361152" algn="l" defTabSz="4388900" rtl="0" eaLnBrk="1" latinLnBrk="0" hangingPunct="1">
                <a:defRPr sz="8600" kern="1200">
                  <a:solidFill>
                    <a:schemeClr val="lt1"/>
                  </a:solidFill>
                  <a:latin typeface="+mn-lt"/>
                  <a:ea typeface="+mn-ea"/>
                  <a:cs typeface="+mn-cs"/>
                </a:defRPr>
              </a:lvl8pPr>
              <a:lvl9pPr marL="17555603" algn="l" defTabSz="4388900" rtl="0" eaLnBrk="1" latinLnBrk="0" hangingPunct="1">
                <a:defRPr sz="8600" kern="1200">
                  <a:solidFill>
                    <a:schemeClr val="lt1"/>
                  </a:solidFill>
                  <a:latin typeface="+mn-lt"/>
                  <a:ea typeface="+mn-ea"/>
                  <a:cs typeface="+mn-cs"/>
                </a:defRPr>
              </a:lvl9pPr>
            </a:lstStyle>
            <a:p>
              <a:pPr algn="ctr"/>
              <a:endParaRPr lang="en-US"/>
            </a:p>
          </p:txBody>
        </p:sp>
        <p:pic>
          <p:nvPicPr>
            <p:cNvPr id="41" name="Picture 40" descr="http://t2.gstatic.com/images?q=tbn:ANd9GcR4APHC6TT9w54M2zn_pvCiBxUNcspYPoVxirLRphBoJabfSvu7zw">
              <a:hlinkClick r:id="rId4"/>
            </p:cNvPr>
            <p:cNvPicPr>
              <a:picLocks noChangeAspect="1" noChangeArrowheads="1"/>
            </p:cNvPicPr>
            <p:nvPr userDrawn="1"/>
          </p:nvPicPr>
          <p:blipFill>
            <a:blip r:embed="rId5"/>
            <a:srcRect/>
            <a:stretch>
              <a:fillRect/>
            </a:stretch>
          </p:blipFill>
          <p:spPr bwMode="auto">
            <a:xfrm>
              <a:off x="44341112" y="28126638"/>
              <a:ext cx="914400" cy="914400"/>
            </a:xfrm>
            <a:prstGeom prst="rect">
              <a:avLst/>
            </a:prstGeom>
            <a:noFill/>
          </p:spPr>
        </p:pic>
        <p:sp>
          <p:nvSpPr>
            <p:cNvPr id="42" name="TextBox 32"/>
            <p:cNvSpPr txBox="1"/>
            <p:nvPr userDrawn="1"/>
          </p:nvSpPr>
          <p:spPr>
            <a:xfrm>
              <a:off x="45342599" y="28154099"/>
              <a:ext cx="8671189" cy="885830"/>
            </a:xfrm>
            <a:prstGeom prst="rect">
              <a:avLst/>
            </a:prstGeom>
            <a:noFill/>
          </p:spPr>
          <p:txBody>
            <a:bodyPr wrap="square" rtlCol="0">
              <a:spAutoFit/>
            </a:bodyPr>
            <a:lst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a:lstStyle>
            <a:p>
              <a:r>
                <a:rPr lang="en-US" sz="1400" dirty="0" smtClean="0">
                  <a:solidFill>
                    <a:schemeClr val="tx2"/>
                  </a:solidFill>
                  <a:latin typeface="Trebuchet MS" pitchFamily="34" charset="0"/>
                </a:rPr>
                <a:t>Student</a:t>
              </a:r>
              <a:r>
                <a:rPr lang="en-US" sz="1400" baseline="0" dirty="0" smtClean="0">
                  <a:solidFill>
                    <a:schemeClr val="tx2"/>
                  </a:solidFill>
                  <a:latin typeface="Trebuchet MS" pitchFamily="34" charset="0"/>
                </a:rPr>
                <a:t> discounts are available on our </a:t>
              </a:r>
              <a:r>
                <a:rPr lang="en-US" sz="1400" baseline="0" dirty="0" err="1" smtClean="0">
                  <a:solidFill>
                    <a:schemeClr val="tx2"/>
                  </a:solidFill>
                  <a:latin typeface="Trebuchet MS" pitchFamily="34" charset="0"/>
                </a:rPr>
                <a:t>Facebook</a:t>
              </a:r>
              <a:r>
                <a:rPr lang="en-US" sz="1400" baseline="0" dirty="0" smtClean="0">
                  <a:solidFill>
                    <a:schemeClr val="tx2"/>
                  </a:solidFill>
                  <a:latin typeface="Trebuchet MS" pitchFamily="34" charset="0"/>
                </a:rPr>
                <a:t> page. </a:t>
              </a:r>
            </a:p>
            <a:p>
              <a:r>
                <a:rPr lang="en-US" sz="1400" baseline="0" dirty="0" smtClean="0">
                  <a:solidFill>
                    <a:schemeClr val="tx2"/>
                  </a:solidFill>
                  <a:latin typeface="Trebuchet MS" pitchFamily="34" charset="0"/>
                </a:rPr>
                <a:t>Go to </a:t>
              </a:r>
              <a:r>
                <a:rPr lang="en-US" sz="1400" u="sng" baseline="0" dirty="0" smtClean="0">
                  <a:solidFill>
                    <a:schemeClr val="tx2"/>
                  </a:solidFill>
                  <a:latin typeface="Trebuchet MS" pitchFamily="34" charset="0"/>
                </a:rPr>
                <a:t>PosterPresentations.com</a:t>
              </a:r>
              <a:r>
                <a:rPr lang="en-US" sz="1400" baseline="0" dirty="0" smtClean="0">
                  <a:solidFill>
                    <a:schemeClr val="tx2"/>
                  </a:solidFill>
                  <a:latin typeface="Trebuchet MS" pitchFamily="34" charset="0"/>
                </a:rPr>
                <a:t> and click on the FB icon.</a:t>
              </a:r>
              <a:endParaRPr lang="en-US" sz="1400" dirty="0">
                <a:solidFill>
                  <a:schemeClr val="tx2"/>
                </a:solidFill>
                <a:latin typeface="Trebuchet MS" pitchFamily="34" charset="0"/>
              </a:endParaRPr>
            </a:p>
          </p:txBody>
        </p:sp>
      </p:grpSp>
      <p:cxnSp>
        <p:nvCxnSpPr>
          <p:cNvPr id="44" name="Straight Connector 43"/>
          <p:cNvCxnSpPr/>
          <p:nvPr/>
        </p:nvCxnSpPr>
        <p:spPr>
          <a:xfrm>
            <a:off x="-6472918" y="5874672"/>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45" name="Rectangle 44"/>
          <p:cNvSpPr/>
          <p:nvPr/>
        </p:nvSpPr>
        <p:spPr>
          <a:xfrm>
            <a:off x="-6491524" y="10199648"/>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sp>
        <p:nvSpPr>
          <p:cNvPr id="46" name="Rectangle 45"/>
          <p:cNvSpPr/>
          <p:nvPr/>
        </p:nvSpPr>
        <p:spPr>
          <a:xfrm>
            <a:off x="27638828" y="0"/>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lnSpc>
                <a:spcPts val="2400"/>
              </a:lnSpc>
            </a:pPr>
            <a:r>
              <a:rPr lang="en-US" sz="2400" b="1" dirty="0" smtClean="0">
                <a:solidFill>
                  <a:schemeClr val="bg1"/>
                </a:solidFill>
                <a:latin typeface="Trebuchet MS" pitchFamily="34" charset="0"/>
              </a:rPr>
              <a:t>QUICK</a:t>
            </a:r>
            <a:r>
              <a:rPr lang="en-US" sz="2400" b="1" baseline="0" dirty="0" smtClean="0">
                <a:solidFill>
                  <a:schemeClr val="bg1"/>
                </a:solidFill>
                <a:latin typeface="Trebuchet MS" pitchFamily="34" charset="0"/>
              </a:rPr>
              <a:t> TIPS</a:t>
            </a:r>
            <a:endParaRPr lang="en-US" sz="2400" b="1" dirty="0" smtClean="0">
              <a:solidFill>
                <a:schemeClr val="bg1"/>
              </a:solidFill>
              <a:latin typeface="Trebuchet MS" pitchFamily="34" charset="0"/>
            </a:endParaRPr>
          </a:p>
          <a:p>
            <a:pPr algn="ctr">
              <a:lnSpc>
                <a:spcPts val="2400"/>
              </a:lnSpc>
            </a:pPr>
            <a:r>
              <a:rPr lang="en-US" sz="2400" b="1" dirty="0" smtClean="0">
                <a:solidFill>
                  <a:srgbClr val="FFFF00"/>
                </a:solidFill>
                <a:latin typeface="Trebuchet MS" pitchFamily="34" charset="0"/>
              </a:rPr>
              <a:t>(--THIS SECTION DOES NOT PRINT--)</a:t>
            </a:r>
          </a:p>
          <a:p>
            <a:pPr defTabSz="3134780">
              <a:lnSpc>
                <a:spcPts val="2100"/>
              </a:lnSpc>
            </a:pPr>
            <a:endParaRPr lang="en-US" sz="1800" dirty="0" smtClean="0">
              <a:latin typeface="Trebuchet MS" pitchFamily="34" charset="0"/>
            </a:endParaRPr>
          </a:p>
          <a:p>
            <a:pPr defTabSz="3134780">
              <a:lnSpc>
                <a:spcPts val="2100"/>
              </a:lnSpc>
            </a:pPr>
            <a:r>
              <a:rPr lang="en-US" sz="1800" dirty="0" smtClean="0">
                <a:latin typeface="Trebuchet MS" pitchFamily="34" charset="0"/>
              </a:rPr>
              <a:t>This PowerPoint</a:t>
            </a:r>
            <a:r>
              <a:rPr lang="en-US" sz="1800" baseline="0" dirty="0" smtClean="0">
                <a:latin typeface="Trebuchet MS" pitchFamily="34" charset="0"/>
              </a:rPr>
              <a:t> template requires basic PowerPoint (version 2007 or newer) skills. Below is a list of commonly asked questions specific to this template. </a:t>
            </a:r>
            <a:br>
              <a:rPr lang="en-US" sz="1800" baseline="0" dirty="0" smtClean="0">
                <a:latin typeface="Trebuchet MS" pitchFamily="34" charset="0"/>
              </a:rPr>
            </a:br>
            <a:r>
              <a:rPr lang="en-US" sz="1800" baseline="0" dirty="0" smtClean="0">
                <a:latin typeface="Trebuchet MS" pitchFamily="34" charset="0"/>
              </a:rPr>
              <a:t>If you are using an older version of PowerPoint some template features may not work properly.</a:t>
            </a:r>
            <a:endParaRPr lang="en-US" sz="2400" b="1" dirty="0" smtClean="0">
              <a:solidFill>
                <a:srgbClr val="FFFF00"/>
              </a:solidFill>
              <a:latin typeface="Trebuchet MS" pitchFamily="34" charset="0"/>
            </a:endParaRPr>
          </a:p>
          <a:p>
            <a:pPr defTabSz="3134780">
              <a:lnSpc>
                <a:spcPts val="2100"/>
              </a:lnSpc>
            </a:pPr>
            <a:endParaRPr lang="en-US" sz="2400" b="1" dirty="0" smtClean="0">
              <a:solidFill>
                <a:srgbClr val="FFFF00"/>
              </a:solidFill>
              <a:latin typeface="Trebuchet MS" pitchFamily="34" charset="0"/>
            </a:endParaRPr>
          </a:p>
          <a:p>
            <a:pPr algn="ctr">
              <a:lnSpc>
                <a:spcPts val="2100"/>
              </a:lnSpc>
            </a:pPr>
            <a:r>
              <a:rPr lang="en-US" sz="2400" b="1" baseline="0" smtClean="0">
                <a:solidFill>
                  <a:schemeClr val="bg1"/>
                </a:solidFill>
                <a:latin typeface="Trebuchet MS" pitchFamily="34" charset="0"/>
              </a:rPr>
              <a:t>Template </a:t>
            </a:r>
            <a:r>
              <a:rPr lang="en-US" sz="2400" b="1" baseline="0" dirty="0" smtClean="0">
                <a:solidFill>
                  <a:schemeClr val="bg1"/>
                </a:solidFill>
                <a:latin typeface="Trebuchet MS" pitchFamily="34" charset="0"/>
              </a:rPr>
              <a:t>FAQs</a:t>
            </a:r>
            <a:endParaRPr lang="en-US" sz="1800" baseline="0" dirty="0" smtClean="0">
              <a:latin typeface="Trebuchet MS" pitchFamily="34" charset="0"/>
            </a:endParaRPr>
          </a:p>
          <a:p>
            <a:pPr algn="ctr"/>
            <a:endParaRPr lang="en-US" sz="1800" b="1" dirty="0" smtClean="0">
              <a:solidFill>
                <a:srgbClr val="FFFF00"/>
              </a:solidFill>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r>
              <a:rPr lang="en-US" sz="1800" b="1" dirty="0" smtClean="0">
                <a:solidFill>
                  <a:srgbClr val="FFFF00"/>
                </a:solidFill>
                <a:latin typeface="Trebuchet MS" pitchFamily="34" charset="0"/>
              </a:rPr>
              <a:t>Verifying the quality of your graphics</a:t>
            </a:r>
          </a:p>
          <a:p>
            <a:pPr defTabSz="2689420"/>
            <a:r>
              <a:rPr lang="en-US" sz="1800" dirty="0" smtClean="0">
                <a:latin typeface="Trebuchet MS" pitchFamily="34" charset="0"/>
              </a:rPr>
              <a:t>Go to the </a:t>
            </a:r>
            <a:r>
              <a:rPr lang="en-US" sz="1800" baseline="0" dirty="0" smtClean="0">
                <a:latin typeface="Trebuchet MS" pitchFamily="34" charset="0"/>
              </a:rPr>
              <a:t>VIEW menu and click on ZOOM to set your preferred magnification. This template is at 100% the size of the final poster. All text and graphics will be printed at 100% their size. To see what your poster will look like when printed, set the zoom to 100% and evaluate the quality of all your graphics before you submit your poster for printing.</a:t>
            </a:r>
            <a:br>
              <a:rPr lang="en-US" sz="1800" baseline="0" dirty="0" smtClean="0">
                <a:latin typeface="Trebuchet MS" pitchFamily="34" charset="0"/>
              </a:rPr>
            </a:br>
            <a:endParaRPr lang="en-US" sz="1800" baseline="0" dirty="0" smtClean="0">
              <a:latin typeface="Trebuchet MS" pitchFamily="34" charset="0"/>
            </a:endParaRPr>
          </a:p>
          <a:p>
            <a:pPr defTabSz="2689420"/>
            <a:endParaRPr lang="en-US" sz="1800" b="1" baseline="0" dirty="0" smtClean="0">
              <a:solidFill>
                <a:srgbClr val="FFFF00"/>
              </a:solidFill>
              <a:latin typeface="Trebuchet MS" pitchFamily="34" charset="0"/>
            </a:endParaRPr>
          </a:p>
          <a:p>
            <a:pPr defTabSz="2689420"/>
            <a:r>
              <a:rPr lang="en-US" sz="1800" b="1" baseline="0" dirty="0" smtClean="0">
                <a:solidFill>
                  <a:srgbClr val="FFFF00"/>
                </a:solidFill>
                <a:latin typeface="Trebuchet MS" pitchFamily="34" charset="0"/>
              </a:rPr>
              <a:t>Modifying the layout</a:t>
            </a:r>
          </a:p>
          <a:p>
            <a:pPr defTabSz="2689420"/>
            <a:r>
              <a:rPr lang="en-US" sz="1800" dirty="0" smtClean="0">
                <a:latin typeface="Trebuchet MS" pitchFamily="34" charset="0"/>
              </a:rPr>
              <a:t>This template has four </a:t>
            </a:r>
            <a:r>
              <a:rPr lang="en-US" sz="1800" baseline="0" dirty="0" smtClean="0">
                <a:latin typeface="Trebuchet MS" pitchFamily="34" charset="0"/>
              </a:rPr>
              <a:t>different </a:t>
            </a:r>
          </a:p>
          <a:p>
            <a:pPr defTabSz="2689420"/>
            <a:r>
              <a:rPr lang="en-US" sz="1800" baseline="0" dirty="0" smtClean="0">
                <a:latin typeface="Trebuchet MS" pitchFamily="34" charset="0"/>
              </a:rPr>
              <a:t>column layouts.   </a:t>
            </a:r>
            <a:r>
              <a:rPr lang="en-US" sz="1800" u="sng" baseline="0" dirty="0" smtClean="0">
                <a:latin typeface="Trebuchet MS" pitchFamily="34" charset="0"/>
              </a:rPr>
              <a:t>Right-click</a:t>
            </a:r>
            <a:r>
              <a:rPr lang="en-US" sz="1800" baseline="0" dirty="0" smtClean="0">
                <a:latin typeface="Trebuchet MS" pitchFamily="34" charset="0"/>
              </a:rPr>
              <a:t> </a:t>
            </a:r>
          </a:p>
          <a:p>
            <a:pPr defTabSz="2689420"/>
            <a:r>
              <a:rPr lang="en-US" sz="1800" baseline="0" dirty="0" smtClean="0">
                <a:latin typeface="Trebuchet MS" pitchFamily="34" charset="0"/>
              </a:rPr>
              <a:t>your mouse on the background </a:t>
            </a:r>
          </a:p>
          <a:p>
            <a:pPr defTabSz="2689420"/>
            <a:r>
              <a:rPr lang="en-US" sz="1800" baseline="0" dirty="0" smtClean="0">
                <a:latin typeface="Trebuchet MS" pitchFamily="34" charset="0"/>
              </a:rPr>
              <a:t>and click on LAYOUT to see the</a:t>
            </a:r>
          </a:p>
          <a:p>
            <a:pPr defTabSz="2689420"/>
            <a:r>
              <a:rPr lang="en-US" sz="1800" baseline="0" dirty="0" smtClean="0">
                <a:latin typeface="Trebuchet MS" pitchFamily="34" charset="0"/>
              </a:rPr>
              <a:t> layout options.  The columns in </a:t>
            </a:r>
          </a:p>
          <a:p>
            <a:pPr defTabSz="2689420"/>
            <a:r>
              <a:rPr lang="en-US" sz="1800" baseline="0" dirty="0" smtClean="0">
                <a:latin typeface="Trebuchet MS" pitchFamily="34" charset="0"/>
              </a:rPr>
              <a:t>the provided layouts are fixed and cannot be moved but advanced users can modify any layout by going to VIEW and then SLIDE MASTER.</a:t>
            </a: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Importing text and graphics from external sources</a:t>
            </a:r>
          </a:p>
          <a:p>
            <a:pPr defTabSz="2689420"/>
            <a:r>
              <a:rPr lang="en-US" sz="1800" b="1" u="sng" baseline="0" dirty="0" smtClean="0">
                <a:latin typeface="Trebuchet MS" pitchFamily="34" charset="0"/>
              </a:rPr>
              <a:t>TEXT: </a:t>
            </a:r>
            <a:r>
              <a:rPr lang="en-US" sz="1800" baseline="0" dirty="0" smtClean="0">
                <a:latin typeface="Trebuchet MS" pitchFamily="34" charset="0"/>
              </a:rPr>
              <a:t>Paste or type your text into a pre-existing placeholder or drag in a new placeholder from the left side of the template. Move it anywhere as needed.</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PHOTOS: </a:t>
            </a:r>
            <a:r>
              <a:rPr lang="en-US" sz="1800" baseline="0" dirty="0" smtClean="0">
                <a:latin typeface="Trebuchet MS" pitchFamily="34" charset="0"/>
              </a:rPr>
              <a:t>Drag in a picture placeholder, size it </a:t>
            </a:r>
            <a:r>
              <a:rPr lang="en-US" sz="1800" u="sng" baseline="0" dirty="0" smtClean="0">
                <a:latin typeface="Trebuchet MS" pitchFamily="34" charset="0"/>
              </a:rPr>
              <a:t>first</a:t>
            </a:r>
            <a:r>
              <a:rPr lang="en-US" sz="1800" baseline="0" dirty="0" smtClean="0">
                <a:latin typeface="Trebuchet MS" pitchFamily="34" charset="0"/>
              </a:rPr>
              <a:t>, click in it and insert a photo from the menu.</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TABLES: </a:t>
            </a:r>
            <a:r>
              <a:rPr lang="en-US" sz="1800" baseline="0" dirty="0" smtClean="0">
                <a:latin typeface="Trebuchet MS" pitchFamily="34" charset="0"/>
              </a:rPr>
              <a:t>You can copy and paste a table from an external document onto this poster template. To adjust the way the text fits within the cells of a table that has been pasted, </a:t>
            </a:r>
            <a:r>
              <a:rPr lang="en-US" sz="1800" u="sng" baseline="0" dirty="0" smtClean="0">
                <a:latin typeface="Trebuchet MS" pitchFamily="34" charset="0"/>
              </a:rPr>
              <a:t>right-click</a:t>
            </a:r>
            <a:r>
              <a:rPr lang="en-US" sz="1800" baseline="0" dirty="0" smtClean="0">
                <a:latin typeface="Trebuchet MS" pitchFamily="34" charset="0"/>
              </a:rPr>
              <a:t> on the table, click FORMAT SHAPE  then click on TEXT BOX and change the INTERNAL MARGIN values to 0.25.</a:t>
            </a:r>
          </a:p>
          <a:p>
            <a:pPr defTabSz="2689420"/>
            <a:endParaRPr lang="en-US" sz="1800" baseline="0" dirty="0" smtClean="0">
              <a:latin typeface="Trebuchet MS" pitchFamily="34" charset="0"/>
            </a:endParaRPr>
          </a:p>
          <a:p>
            <a:pPr defTabSz="2689420"/>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Modifying the color scheme</a:t>
            </a:r>
          </a:p>
          <a:p>
            <a:pPr defTabSz="2689420"/>
            <a:r>
              <a:rPr lang="en-US" sz="1800" baseline="0" dirty="0" smtClean="0">
                <a:latin typeface="Trebuchet MS" pitchFamily="34" charset="0"/>
              </a:rPr>
              <a:t>To change the color scheme of this template go to the DESIGN menu and click on COLORS. You can choose from the provided color combinations or create your own.</a:t>
            </a:r>
          </a:p>
          <a:p>
            <a:pPr defTabSz="3134780"/>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2508125">
              <a:lnSpc>
                <a:spcPts val="2100"/>
              </a:lnSpc>
            </a:pPr>
            <a:endParaRPr lang="en-US" sz="1200" baseline="0" dirty="0" smtClean="0">
              <a:latin typeface="Trebuchet MS" pitchFamily="34" charset="0"/>
            </a:endParaRPr>
          </a:p>
          <a:p>
            <a:pPr defTabSz="2508125">
              <a:lnSpc>
                <a:spcPts val="2100"/>
              </a:lnSpc>
            </a:pPr>
            <a:endParaRPr lang="en-US" sz="1200" dirty="0" smtClean="0">
              <a:latin typeface="Trebuchet MS" pitchFamily="34" charset="0"/>
            </a:endParaRPr>
          </a:p>
          <a:p>
            <a:pPr algn="ctr">
              <a:lnSpc>
                <a:spcPts val="2100"/>
              </a:lnSpc>
            </a:pPr>
            <a:endParaRPr lang="en-US" sz="1200" b="1" dirty="0" smtClean="0">
              <a:solidFill>
                <a:schemeClr val="bg1"/>
              </a:solidFill>
              <a:latin typeface="Trebuchet MS" pitchFamily="34" charset="0"/>
            </a:endParaRPr>
          </a:p>
          <a:p>
            <a:pPr defTabSz="2508125">
              <a:lnSpc>
                <a:spcPts val="2100"/>
              </a:lnSpc>
            </a:pPr>
            <a:endParaRPr lang="en-US" sz="1200" b="1" dirty="0" smtClean="0">
              <a:solidFill>
                <a:srgbClr val="FFFF00"/>
              </a:solidFill>
              <a:latin typeface="Trebuchet MS" pitchFamily="34" charset="0"/>
            </a:endParaRPr>
          </a:p>
          <a:p>
            <a:pPr algn="ctr">
              <a:lnSpc>
                <a:spcPts val="2100"/>
              </a:lnSpc>
            </a:pPr>
            <a:endParaRPr lang="en-US" sz="1800" b="1" dirty="0">
              <a:latin typeface="Trebuchet MS" pitchFamily="34" charset="0"/>
            </a:endParaRPr>
          </a:p>
        </p:txBody>
      </p:sp>
      <p:pic>
        <p:nvPicPr>
          <p:cNvPr id="47" name="Picture 2"/>
          <p:cNvPicPr>
            <a:picLocks noChangeAspect="1" noChangeArrowheads="1"/>
          </p:cNvPicPr>
          <p:nvPr/>
        </p:nvPicPr>
        <p:blipFill>
          <a:blip r:embed="rId6" cstate="print"/>
          <a:srcRect/>
          <a:stretch>
            <a:fillRect/>
          </a:stretch>
        </p:blipFill>
        <p:spPr bwMode="auto">
          <a:xfrm>
            <a:off x="31307318" y="6276070"/>
            <a:ext cx="2438880" cy="1258463"/>
          </a:xfrm>
          <a:prstGeom prst="rect">
            <a:avLst/>
          </a:prstGeom>
          <a:noFill/>
          <a:ln w="9525">
            <a:noFill/>
            <a:miter lim="800000"/>
            <a:headEnd/>
            <a:tailEnd/>
          </a:ln>
          <a:effectLst/>
        </p:spPr>
      </p:pic>
      <p:sp>
        <p:nvSpPr>
          <p:cNvPr id="48" name="TextBox 47"/>
          <p:cNvSpPr txBox="1"/>
          <p:nvPr/>
        </p:nvSpPr>
        <p:spPr>
          <a:xfrm>
            <a:off x="27877004" y="15329052"/>
            <a:ext cx="5725179" cy="976088"/>
          </a:xfrm>
          <a:prstGeom prst="rect">
            <a:avLst/>
          </a:prstGeom>
          <a:noFill/>
        </p:spPr>
        <p:txBody>
          <a:bodyPr wrap="square" lIns="52249" tIns="26124" rIns="52249" bIns="26124" rtlCol="0">
            <a:spAutoFit/>
          </a:bodyPr>
          <a:lstStyle/>
          <a:p>
            <a:pPr>
              <a:lnSpc>
                <a:spcPts val="1800"/>
              </a:lnSpc>
            </a:pPr>
            <a:r>
              <a:rPr lang="en-US" sz="2000" dirty="0" smtClean="0">
                <a:solidFill>
                  <a:schemeClr val="bg1"/>
                </a:solidFill>
              </a:rPr>
              <a:t>© 2013 PosterPresentations.com</a:t>
            </a:r>
            <a:br>
              <a:rPr lang="en-US" sz="2000" dirty="0" smtClean="0">
                <a:solidFill>
                  <a:schemeClr val="bg1"/>
                </a:solidFill>
              </a:rPr>
            </a:br>
            <a:r>
              <a:rPr lang="en-US" sz="2000" dirty="0" smtClean="0">
                <a:solidFill>
                  <a:schemeClr val="bg1"/>
                </a:solidFill>
              </a:rPr>
              <a:t>    </a:t>
            </a:r>
            <a:r>
              <a:rPr lang="en-US" sz="1800" dirty="0" smtClean="0">
                <a:solidFill>
                  <a:schemeClr val="bg1"/>
                </a:solidFill>
              </a:rPr>
              <a:t>2117 Fourth Street ,</a:t>
            </a:r>
            <a:r>
              <a:rPr lang="en-US" sz="1800" baseline="0" dirty="0" smtClean="0">
                <a:solidFill>
                  <a:schemeClr val="bg1"/>
                </a:solidFill>
              </a:rPr>
              <a:t> Unit C</a:t>
            </a:r>
            <a:br>
              <a:rPr lang="en-US" sz="1800" baseline="0" dirty="0" smtClean="0">
                <a:solidFill>
                  <a:schemeClr val="bg1"/>
                </a:solidFill>
              </a:rPr>
            </a:br>
            <a:r>
              <a:rPr lang="en-US" sz="1800" baseline="0" dirty="0" smtClean="0">
                <a:solidFill>
                  <a:schemeClr val="bg1"/>
                </a:solidFill>
              </a:rPr>
              <a:t>    Berkeley  CA  94710</a:t>
            </a:r>
            <a:br>
              <a:rPr lang="en-US" sz="1800" baseline="0" dirty="0" smtClean="0">
                <a:solidFill>
                  <a:schemeClr val="bg1"/>
                </a:solidFill>
              </a:rPr>
            </a:br>
            <a:r>
              <a:rPr lang="en-US" sz="1800" baseline="0" dirty="0" smtClean="0">
                <a:solidFill>
                  <a:schemeClr val="bg1"/>
                </a:solidFill>
              </a:rPr>
              <a:t>    </a:t>
            </a:r>
            <a:r>
              <a:rPr lang="en-US" sz="1800" b="1" baseline="0" dirty="0" smtClean="0">
                <a:solidFill>
                  <a:srgbClr val="FFFF00"/>
                </a:solidFill>
              </a:rPr>
              <a:t>posterpresenter@gmail.com</a:t>
            </a:r>
            <a:endParaRPr lang="en-US" sz="2000" b="1" dirty="0">
              <a:solidFill>
                <a:srgbClr val="FFFF00"/>
              </a:solidFill>
            </a:endParaRPr>
          </a:p>
        </p:txBody>
      </p:sp>
      <p:cxnSp>
        <p:nvCxnSpPr>
          <p:cNvPr id="49" name="Straight Connector 48"/>
          <p:cNvCxnSpPr/>
          <p:nvPr/>
        </p:nvCxnSpPr>
        <p:spPr>
          <a:xfrm>
            <a:off x="27638828" y="2544196"/>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a:off x="27638828" y="15144750"/>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24" name="Rectangle 36"/>
          <p:cNvSpPr>
            <a:spLocks noChangeArrowheads="1"/>
          </p:cNvSpPr>
          <p:nvPr/>
        </p:nvSpPr>
        <p:spPr bwMode="auto">
          <a:xfrm>
            <a:off x="0" y="0"/>
            <a:ext cx="27432000" cy="2400300"/>
          </a:xfrm>
          <a:prstGeom prst="rect">
            <a:avLst/>
          </a:prstGeom>
          <a:gradFill flip="none" rotWithShape="1">
            <a:gsLst>
              <a:gs pos="0">
                <a:schemeClr val="bg2">
                  <a:lumMod val="90000"/>
                </a:schemeClr>
              </a:gs>
              <a:gs pos="0">
                <a:srgbClr val="C99700"/>
              </a:gs>
              <a:gs pos="73000">
                <a:schemeClr val="bg1">
                  <a:lumMod val="0"/>
                  <a:lumOff val="100000"/>
                </a:schemeClr>
              </a:gs>
            </a:gsLst>
            <a:lin ang="5400000" scaled="1"/>
            <a:tileRect/>
          </a:gradFill>
          <a:ln w="9525">
            <a:solidFill>
              <a:srgbClr val="002855"/>
            </a:solidFill>
            <a:miter lim="800000"/>
            <a:headEnd/>
            <a:tailEnd/>
          </a:ln>
          <a:effectLst/>
        </p:spPr>
        <p:txBody>
          <a:bodyPr wrap="none" lIns="52249" tIns="26124" rIns="52249" bIns="26124" anchor="ctr"/>
          <a:lstStyle/>
          <a:p>
            <a:pPr lvl="0"/>
            <a:endParaRPr lang="en-US" dirty="0"/>
          </a:p>
        </p:txBody>
      </p:sp>
      <p:pic>
        <p:nvPicPr>
          <p:cNvPr id="3" name="Picture 2"/>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548641" y="615971"/>
            <a:ext cx="2761491" cy="1261874"/>
          </a:xfrm>
          <a:prstGeom prst="rect">
            <a:avLst/>
          </a:prstGeom>
        </p:spPr>
      </p:pic>
      <p:sp>
        <p:nvSpPr>
          <p:cNvPr id="27" name="Text Box 14"/>
          <p:cNvSpPr txBox="1">
            <a:spLocks noChangeArrowheads="1"/>
          </p:cNvSpPr>
          <p:nvPr userDrawn="1"/>
        </p:nvSpPr>
        <p:spPr bwMode="auto">
          <a:xfrm>
            <a:off x="918370" y="1615694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smtClean="0">
                <a:solidFill>
                  <a:schemeClr val="bg1">
                    <a:lumMod val="50000"/>
                  </a:schemeClr>
                </a:solidFill>
                <a:latin typeface="Arial" charset="0"/>
              </a:rPr>
              <a:t>RESEARCH POSTER PRESENTATION </a:t>
            </a:r>
            <a:r>
              <a:rPr lang="en-US" sz="300" b="1" dirty="0">
                <a:solidFill>
                  <a:schemeClr val="bg1">
                    <a:lumMod val="50000"/>
                  </a:schemeClr>
                </a:solidFill>
                <a:latin typeface="Arial" charset="0"/>
              </a:rPr>
              <a:t>DESIGN © </a:t>
            </a:r>
            <a:r>
              <a:rPr lang="en-US" sz="300" b="1" dirty="0" smtClean="0">
                <a:solidFill>
                  <a:schemeClr val="bg1">
                    <a:lumMod val="50000"/>
                  </a:schemeClr>
                </a:solidFill>
                <a:latin typeface="Arial" charset="0"/>
              </a:rPr>
              <a:t>2012</a:t>
            </a:r>
            <a:endParaRPr lang="en-US" sz="300" b="1" dirty="0">
              <a:solidFill>
                <a:schemeClr val="bg1">
                  <a:lumMod val="50000"/>
                </a:schemeClr>
              </a:solidFill>
              <a:latin typeface="Arial" charset="0"/>
            </a:endParaRPr>
          </a:p>
          <a:p>
            <a:pPr eaLnBrk="0" hangingPunct="0">
              <a:lnSpc>
                <a:spcPct val="65000"/>
              </a:lnSpc>
              <a:spcBef>
                <a:spcPct val="50000"/>
              </a:spcBef>
              <a:defRPr/>
            </a:pPr>
            <a:r>
              <a:rPr lang="en-US" sz="600" b="1" dirty="0">
                <a:solidFill>
                  <a:schemeClr val="bg1">
                    <a:lumMod val="50000"/>
                  </a:schemeClr>
                </a:solidFill>
                <a:latin typeface="Arial" charset="0"/>
              </a:rPr>
              <a:t>www.PosterPresentations.com</a:t>
            </a:r>
          </a:p>
        </p:txBody>
      </p:sp>
    </p:spTree>
  </p:cSld>
  <p:clrMap bg1="lt1" tx1="dk1" bg2="lt2" tx2="dk2" accent1="accent1" accent2="accent2" accent3="accent3" accent4="accent4" accent5="accent5" accent6="accent6" hlink="hlink" folHlink="folHlink"/>
  <p:sldLayoutIdLst>
    <p:sldLayoutId id="2147483658" r:id="rId1"/>
  </p:sldLayoutIdLst>
  <p:timing>
    <p:tnLst>
      <p:par>
        <p:cTn id="1" dur="indefinite" restart="never" nodeType="tmRoot"/>
      </p:par>
    </p:tnLst>
  </p:timing>
  <p:txStyles>
    <p:titleStyle>
      <a:lvl1pPr algn="ctr" defTabSz="2507943" rtl="0" eaLnBrk="1" latinLnBrk="0" hangingPunct="1">
        <a:spcBef>
          <a:spcPct val="0"/>
        </a:spcBef>
        <a:buNone/>
        <a:defRPr sz="5000" kern="1200">
          <a:solidFill>
            <a:schemeClr val="bg1"/>
          </a:solidFill>
          <a:latin typeface="Trebuchet MS" pitchFamily="34" charset="0"/>
          <a:ea typeface="+mj-ea"/>
          <a:cs typeface="+mj-cs"/>
        </a:defRPr>
      </a:lvl1pPr>
    </p:titleStyle>
    <p:bodyStyle>
      <a:lvl1pPr marL="940479" indent="-940479" algn="l" defTabSz="2507943" rtl="0" eaLnBrk="1" latinLnBrk="0" hangingPunct="1">
        <a:spcBef>
          <a:spcPct val="20000"/>
        </a:spcBef>
        <a:buFont typeface="Arial" pitchFamily="34" charset="0"/>
        <a:buChar char="•"/>
        <a:defRPr sz="8800" kern="1200">
          <a:solidFill>
            <a:schemeClr val="tx1"/>
          </a:solidFill>
          <a:latin typeface="+mn-lt"/>
          <a:ea typeface="+mn-ea"/>
          <a:cs typeface="+mn-cs"/>
        </a:defRPr>
      </a:lvl1pPr>
      <a:lvl2pPr marL="2037704" indent="-783732" algn="l" defTabSz="2507943"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929" indent="-626986" algn="l" defTabSz="2507943"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901"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872"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p:bodyStyle>
    <p:otherStyle>
      <a:defPPr>
        <a:defRPr lang="en-US"/>
      </a:defPPr>
      <a:lvl1pPr marL="0" algn="l" defTabSz="2507943" rtl="0" eaLnBrk="1" latinLnBrk="0" hangingPunct="1">
        <a:defRPr sz="4900" kern="1200">
          <a:solidFill>
            <a:schemeClr val="tx1"/>
          </a:solidFill>
          <a:latin typeface="+mn-lt"/>
          <a:ea typeface="+mn-ea"/>
          <a:cs typeface="+mn-cs"/>
        </a:defRPr>
      </a:lvl1pPr>
      <a:lvl2pPr marL="1253972" algn="l" defTabSz="2507943" rtl="0" eaLnBrk="1" latinLnBrk="0" hangingPunct="1">
        <a:defRPr sz="4900" kern="1200">
          <a:solidFill>
            <a:schemeClr val="tx1"/>
          </a:solidFill>
          <a:latin typeface="+mn-lt"/>
          <a:ea typeface="+mn-ea"/>
          <a:cs typeface="+mn-cs"/>
        </a:defRPr>
      </a:lvl2pPr>
      <a:lvl3pPr marL="2507943" algn="l" defTabSz="2507943" rtl="0" eaLnBrk="1" latinLnBrk="0" hangingPunct="1">
        <a:defRPr sz="4900" kern="1200">
          <a:solidFill>
            <a:schemeClr val="tx1"/>
          </a:solidFill>
          <a:latin typeface="+mn-lt"/>
          <a:ea typeface="+mn-ea"/>
          <a:cs typeface="+mn-cs"/>
        </a:defRPr>
      </a:lvl3pPr>
      <a:lvl4pPr marL="3761915" algn="l" defTabSz="2507943" rtl="0" eaLnBrk="1" latinLnBrk="0" hangingPunct="1">
        <a:defRPr sz="4900" kern="1200">
          <a:solidFill>
            <a:schemeClr val="tx1"/>
          </a:solidFill>
          <a:latin typeface="+mn-lt"/>
          <a:ea typeface="+mn-ea"/>
          <a:cs typeface="+mn-cs"/>
        </a:defRPr>
      </a:lvl4pPr>
      <a:lvl5pPr marL="5015886" algn="l" defTabSz="2507943" rtl="0" eaLnBrk="1" latinLnBrk="0" hangingPunct="1">
        <a:defRPr sz="4900" kern="1200">
          <a:solidFill>
            <a:schemeClr val="tx1"/>
          </a:solidFill>
          <a:latin typeface="+mn-lt"/>
          <a:ea typeface="+mn-ea"/>
          <a:cs typeface="+mn-cs"/>
        </a:defRPr>
      </a:lvl5pPr>
      <a:lvl6pPr marL="6269858" algn="l" defTabSz="2507943" rtl="0" eaLnBrk="1" latinLnBrk="0" hangingPunct="1">
        <a:defRPr sz="4900" kern="1200">
          <a:solidFill>
            <a:schemeClr val="tx1"/>
          </a:solidFill>
          <a:latin typeface="+mn-lt"/>
          <a:ea typeface="+mn-ea"/>
          <a:cs typeface="+mn-cs"/>
        </a:defRPr>
      </a:lvl6pPr>
      <a:lvl7pPr marL="7523830" algn="l" defTabSz="2507943" rtl="0" eaLnBrk="1" latinLnBrk="0" hangingPunct="1">
        <a:defRPr sz="4900" kern="1200">
          <a:solidFill>
            <a:schemeClr val="tx1"/>
          </a:solidFill>
          <a:latin typeface="+mn-lt"/>
          <a:ea typeface="+mn-ea"/>
          <a:cs typeface="+mn-cs"/>
        </a:defRPr>
      </a:lvl7pPr>
      <a:lvl8pPr marL="8777801" algn="l" defTabSz="2507943" rtl="0" eaLnBrk="1" latinLnBrk="0" hangingPunct="1">
        <a:defRPr sz="4900" kern="1200">
          <a:solidFill>
            <a:schemeClr val="tx1"/>
          </a:solidFill>
          <a:latin typeface="+mn-lt"/>
          <a:ea typeface="+mn-ea"/>
          <a:cs typeface="+mn-cs"/>
        </a:defRPr>
      </a:lvl8pPr>
      <a:lvl9pPr marL="10031773" algn="l" defTabSz="2507943" rtl="0" eaLnBrk="1" latinLnBrk="0" hangingPunct="1">
        <a:defRPr sz="49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bg1">
                <a:tint val="80000"/>
                <a:satMod val="300000"/>
                <a:lumMod val="0"/>
                <a:lumOff val="100000"/>
              </a:schemeClr>
            </a:gs>
            <a:gs pos="100000">
              <a:schemeClr val="bg1">
                <a:lumMod val="7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8" name="Rectangle 33"/>
          <p:cNvSpPr>
            <a:spLocks noChangeArrowheads="1"/>
          </p:cNvSpPr>
          <p:nvPr/>
        </p:nvSpPr>
        <p:spPr bwMode="auto">
          <a:xfrm>
            <a:off x="571500" y="2628900"/>
            <a:ext cx="6286500" cy="13373100"/>
          </a:xfrm>
          <a:prstGeom prst="roundRect">
            <a:avLst>
              <a:gd name="adj" fmla="val 4310"/>
            </a:avLst>
          </a:prstGeom>
          <a:solidFill>
            <a:schemeClr val="bg1">
              <a:lumMod val="95000"/>
            </a:schemeClr>
          </a:soli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10" name="Text Box 14"/>
          <p:cNvSpPr txBox="1">
            <a:spLocks noChangeArrowheads="1"/>
          </p:cNvSpPr>
          <p:nvPr/>
        </p:nvSpPr>
        <p:spPr bwMode="auto">
          <a:xfrm>
            <a:off x="898050" y="1611630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smtClean="0">
                <a:solidFill>
                  <a:schemeClr val="bg1">
                    <a:lumMod val="75000"/>
                  </a:schemeClr>
                </a:solidFill>
                <a:latin typeface="Arial" charset="0"/>
              </a:rPr>
              <a:t>RESEARCH POSTER PRESENTATION </a:t>
            </a:r>
            <a:r>
              <a:rPr lang="en-US" sz="300" b="1" dirty="0">
                <a:solidFill>
                  <a:schemeClr val="bg1">
                    <a:lumMod val="75000"/>
                  </a:schemeClr>
                </a:solidFill>
                <a:latin typeface="Arial" charset="0"/>
              </a:rPr>
              <a:t>DESIGN © </a:t>
            </a:r>
            <a:r>
              <a:rPr lang="en-US" sz="300" b="1" dirty="0" smtClean="0">
                <a:solidFill>
                  <a:schemeClr val="bg1">
                    <a:lumMod val="75000"/>
                  </a:schemeClr>
                </a:solidFill>
                <a:latin typeface="Arial" charset="0"/>
              </a:rPr>
              <a:t>2012</a:t>
            </a:r>
            <a:endParaRPr lang="en-US" sz="300" b="1" dirty="0">
              <a:solidFill>
                <a:schemeClr val="bg1">
                  <a:lumMod val="75000"/>
                </a:schemeClr>
              </a:solidFill>
              <a:latin typeface="Arial" charset="0"/>
            </a:endParaRPr>
          </a:p>
          <a:p>
            <a:pPr eaLnBrk="0" hangingPunct="0">
              <a:lnSpc>
                <a:spcPct val="65000"/>
              </a:lnSpc>
              <a:spcBef>
                <a:spcPct val="50000"/>
              </a:spcBef>
              <a:defRPr/>
            </a:pPr>
            <a:r>
              <a:rPr lang="en-US" sz="600" b="1" dirty="0">
                <a:solidFill>
                  <a:schemeClr val="bg1">
                    <a:lumMod val="75000"/>
                  </a:schemeClr>
                </a:solidFill>
                <a:latin typeface="Arial" charset="0"/>
              </a:rPr>
              <a:t>www.PosterPresentations.com</a:t>
            </a:r>
          </a:p>
        </p:txBody>
      </p:sp>
      <p:sp>
        <p:nvSpPr>
          <p:cNvPr id="21" name="Rectangle 33"/>
          <p:cNvSpPr>
            <a:spLocks noChangeArrowheads="1"/>
          </p:cNvSpPr>
          <p:nvPr/>
        </p:nvSpPr>
        <p:spPr bwMode="auto">
          <a:xfrm>
            <a:off x="7209790" y="2628900"/>
            <a:ext cx="13012420" cy="13373100"/>
          </a:xfrm>
          <a:prstGeom prst="roundRect">
            <a:avLst>
              <a:gd name="adj" fmla="val 2271"/>
            </a:avLst>
          </a:prstGeom>
          <a:solidFill>
            <a:schemeClr val="bg1">
              <a:lumMod val="95000"/>
            </a:schemeClr>
          </a:soli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2" name="Rectangle 33"/>
          <p:cNvSpPr>
            <a:spLocks noChangeArrowheads="1"/>
          </p:cNvSpPr>
          <p:nvPr/>
        </p:nvSpPr>
        <p:spPr bwMode="auto">
          <a:xfrm>
            <a:off x="20574000" y="2628900"/>
            <a:ext cx="6286500" cy="13373100"/>
          </a:xfrm>
          <a:prstGeom prst="roundRect">
            <a:avLst>
              <a:gd name="adj" fmla="val 4641"/>
            </a:avLst>
          </a:prstGeom>
          <a:solidFill>
            <a:schemeClr val="bg1">
              <a:lumMod val="95000"/>
            </a:schemeClr>
          </a:soli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4" name="Rectangle 23"/>
          <p:cNvSpPr/>
          <p:nvPr/>
        </p:nvSpPr>
        <p:spPr>
          <a:xfrm>
            <a:off x="-6501493" y="-9798"/>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r>
              <a:rPr lang="en-US" sz="2500" b="1" dirty="0" smtClean="0">
                <a:solidFill>
                  <a:schemeClr val="bg1"/>
                </a:solidFill>
                <a:latin typeface="Trebuchet MS" pitchFamily="34" charset="0"/>
              </a:rPr>
              <a:t>QUICK DESIGN</a:t>
            </a:r>
            <a:r>
              <a:rPr lang="en-US" sz="2500" b="1" baseline="0" dirty="0" smtClean="0">
                <a:solidFill>
                  <a:schemeClr val="bg1"/>
                </a:solidFill>
                <a:latin typeface="Trebuchet MS" pitchFamily="34" charset="0"/>
              </a:rPr>
              <a:t> </a:t>
            </a:r>
            <a:r>
              <a:rPr lang="en-US" sz="2500" b="1" dirty="0" smtClean="0">
                <a:solidFill>
                  <a:schemeClr val="bg1"/>
                </a:solidFill>
                <a:latin typeface="Trebuchet MS" pitchFamily="34" charset="0"/>
              </a:rPr>
              <a:t>GUIDE</a:t>
            </a:r>
          </a:p>
          <a:p>
            <a:pPr algn="ctr"/>
            <a:r>
              <a:rPr lang="en-US" sz="2300" b="1" dirty="0" smtClean="0">
                <a:solidFill>
                  <a:srgbClr val="FFFF00"/>
                </a:solidFill>
                <a:latin typeface="Trebuchet MS" pitchFamily="34" charset="0"/>
              </a:rPr>
              <a:t>(--THIS SECTION DOES NOT PRINT--)</a:t>
            </a:r>
          </a:p>
          <a:p>
            <a:pPr algn="ctr"/>
            <a:endParaRPr lang="en-US" sz="1800" b="1" dirty="0" smtClean="0">
              <a:latin typeface="Trebuchet MS" pitchFamily="34" charset="0"/>
            </a:endParaRPr>
          </a:p>
          <a:p>
            <a:pPr defTabSz="3765639"/>
            <a:r>
              <a:rPr lang="en-US" sz="1800" dirty="0" smtClean="0">
                <a:latin typeface="Trebuchet MS" pitchFamily="34" charset="0"/>
              </a:rPr>
              <a:t>This PowerPoint</a:t>
            </a:r>
            <a:r>
              <a:rPr lang="en-US" sz="1800" baseline="0" dirty="0" smtClean="0">
                <a:latin typeface="Trebuchet MS" pitchFamily="34" charset="0"/>
              </a:rPr>
              <a:t> </a:t>
            </a:r>
            <a:r>
              <a:rPr lang="en-US" sz="1800" dirty="0" smtClean="0">
                <a:latin typeface="Trebuchet MS" pitchFamily="34" charset="0"/>
              </a:rPr>
              <a:t>2007 template produces</a:t>
            </a:r>
            <a:r>
              <a:rPr lang="en-US" sz="1800" baseline="0" dirty="0" smtClean="0">
                <a:latin typeface="Trebuchet MS" pitchFamily="34" charset="0"/>
              </a:rPr>
              <a:t> </a:t>
            </a:r>
            <a:r>
              <a:rPr lang="en-US" sz="1800" dirty="0" smtClean="0">
                <a:latin typeface="Trebuchet MS" pitchFamily="34" charset="0"/>
              </a:rPr>
              <a:t>a 36”x60” professional  poster</a:t>
            </a:r>
            <a:r>
              <a:rPr lang="en-US" sz="1800" smtClean="0">
                <a:latin typeface="Trebuchet MS" pitchFamily="34" charset="0"/>
              </a:rPr>
              <a:t>. You</a:t>
            </a:r>
            <a:r>
              <a:rPr lang="en-US" sz="1800" baseline="0" smtClean="0">
                <a:latin typeface="Trebuchet MS" pitchFamily="34" charset="0"/>
              </a:rPr>
              <a:t> can u</a:t>
            </a:r>
            <a:r>
              <a:rPr lang="en-US" sz="1800" smtClean="0">
                <a:latin typeface="Trebuchet MS" pitchFamily="34" charset="0"/>
              </a:rPr>
              <a:t>se</a:t>
            </a:r>
            <a:r>
              <a:rPr lang="en-US" sz="1800" baseline="0" smtClean="0">
                <a:latin typeface="Trebuchet MS" pitchFamily="34" charset="0"/>
              </a:rPr>
              <a:t> it to create your research poster and </a:t>
            </a:r>
            <a:r>
              <a:rPr lang="en-US" sz="1800" smtClean="0">
                <a:latin typeface="Trebuchet MS" pitchFamily="34" charset="0"/>
              </a:rPr>
              <a:t>save valuable time placing titles, subtitles,</a:t>
            </a:r>
            <a:r>
              <a:rPr lang="en-US" sz="1800" baseline="0" smtClean="0">
                <a:latin typeface="Trebuchet MS" pitchFamily="34" charset="0"/>
              </a:rPr>
              <a:t> text, and graphics</a:t>
            </a:r>
            <a:r>
              <a:rPr lang="en-US" sz="1800" smtClean="0">
                <a:latin typeface="Trebuchet MS" pitchFamily="34" charset="0"/>
              </a:rPr>
              <a:t>. </a:t>
            </a:r>
            <a:endParaRPr lang="en-US" sz="1800" dirty="0" smtClean="0">
              <a:latin typeface="Trebuchet MS" pitchFamily="34" charset="0"/>
            </a:endParaRPr>
          </a:p>
          <a:p>
            <a:pPr defTabSz="4389219"/>
            <a:endParaRPr lang="en-US" sz="1800" dirty="0" smtClean="0">
              <a:latin typeface="Trebuchet MS" pitchFamily="34" charset="0"/>
            </a:endParaRPr>
          </a:p>
          <a:p>
            <a:pPr defTabSz="4389219"/>
            <a:r>
              <a:rPr lang="en-US" sz="1800" dirty="0" smtClean="0">
                <a:latin typeface="Trebuchet MS" pitchFamily="34" charset="0"/>
              </a:rPr>
              <a:t>We provide a series of online tutorials that will guide you through the poster design process and answer your poster production questions. </a:t>
            </a:r>
          </a:p>
          <a:p>
            <a:pPr defTabSz="4389219"/>
            <a:endParaRPr lang="en-US" sz="1800" dirty="0" smtClean="0">
              <a:latin typeface="Trebuchet MS" pitchFamily="34" charset="0"/>
            </a:endParaRPr>
          </a:p>
          <a:p>
            <a:pPr defTabSz="4389219"/>
            <a:r>
              <a:rPr lang="en-US" sz="1800" dirty="0" smtClean="0">
                <a:latin typeface="Trebuchet MS" pitchFamily="34" charset="0"/>
              </a:rPr>
              <a:t>To view our template tutorials, go online to </a:t>
            </a:r>
            <a:r>
              <a:rPr lang="en-US" sz="1800" b="1" dirty="0" smtClean="0">
                <a:solidFill>
                  <a:srgbClr val="FFFF00"/>
                </a:solidFill>
                <a:latin typeface="Trebuchet MS" pitchFamily="34" charset="0"/>
              </a:rPr>
              <a:t>PosterPresentations.com </a:t>
            </a:r>
            <a:r>
              <a:rPr lang="en-US" sz="1800" dirty="0" smtClean="0">
                <a:latin typeface="Trebuchet MS" pitchFamily="34" charset="0"/>
              </a:rPr>
              <a:t>and click on </a:t>
            </a:r>
            <a:r>
              <a:rPr lang="en-US" sz="1800" dirty="0" smtClean="0">
                <a:solidFill>
                  <a:srgbClr val="FFFF00"/>
                </a:solidFill>
                <a:latin typeface="Trebuchet MS" pitchFamily="34" charset="0"/>
              </a:rPr>
              <a:t>HELP DESK.</a:t>
            </a:r>
          </a:p>
          <a:p>
            <a:pPr defTabSz="4389219"/>
            <a:endParaRPr lang="en-US" sz="1800" dirty="0" smtClean="0">
              <a:latin typeface="Trebuchet MS" pitchFamily="34" charset="0"/>
            </a:endParaRPr>
          </a:p>
          <a:p>
            <a:pPr defTabSz="4389219"/>
            <a:r>
              <a:rPr lang="en-US" sz="1800" dirty="0" smtClean="0">
                <a:latin typeface="Trebuchet MS" pitchFamily="34" charset="0"/>
              </a:rPr>
              <a:t>When</a:t>
            </a:r>
            <a:r>
              <a:rPr lang="en-US" sz="1800" baseline="0" dirty="0" smtClean="0">
                <a:latin typeface="Trebuchet MS" pitchFamily="34" charset="0"/>
              </a:rPr>
              <a:t> you are ready to</a:t>
            </a:r>
            <a:r>
              <a:rPr lang="en-US" sz="1800" dirty="0" smtClean="0">
                <a:latin typeface="Trebuchet MS" pitchFamily="34" charset="0"/>
              </a:rPr>
              <a:t> </a:t>
            </a:r>
            <a:r>
              <a:rPr lang="en-US" sz="1800" baseline="0" dirty="0" smtClean="0">
                <a:latin typeface="Trebuchet MS" pitchFamily="34" charset="0"/>
              </a:rPr>
              <a:t> print your poster</a:t>
            </a:r>
            <a:r>
              <a:rPr lang="en-US" sz="1800" dirty="0" smtClean="0">
                <a:latin typeface="Trebuchet MS" pitchFamily="34" charset="0"/>
              </a:rPr>
              <a:t>,</a:t>
            </a:r>
            <a:r>
              <a:rPr lang="en-US" sz="1800" baseline="0" dirty="0" smtClean="0">
                <a:latin typeface="Trebuchet MS" pitchFamily="34" charset="0"/>
              </a:rPr>
              <a:t> go online to</a:t>
            </a:r>
            <a:r>
              <a:rPr lang="en-US" sz="2000" baseline="0" dirty="0" smtClean="0">
                <a:latin typeface="Trebuchet MS" pitchFamily="34" charset="0"/>
              </a:rPr>
              <a:t> </a:t>
            </a:r>
            <a:r>
              <a:rPr lang="en-US" sz="2400" b="1" dirty="0" smtClean="0">
                <a:solidFill>
                  <a:srgbClr val="FFFF00"/>
                </a:solidFill>
                <a:latin typeface="Trebuchet MS" pitchFamily="34" charset="0"/>
              </a:rPr>
              <a:t>PosterPresentations.com</a:t>
            </a:r>
            <a:r>
              <a:rPr lang="en-US" sz="2400" b="1" dirty="0" smtClean="0">
                <a:solidFill>
                  <a:schemeClr val="bg1"/>
                </a:solidFill>
                <a:latin typeface="Trebuchet MS" pitchFamily="34" charset="0"/>
              </a:rPr>
              <a:t>.</a:t>
            </a:r>
            <a:r>
              <a:rPr lang="en-US" sz="1800" dirty="0" smtClean="0">
                <a:latin typeface="Trebuchet MS" pitchFamily="34" charset="0"/>
              </a:rPr>
              <a:t/>
            </a:r>
            <a:br>
              <a:rPr lang="en-US" sz="1800" dirty="0" smtClean="0">
                <a:latin typeface="Trebuchet MS" pitchFamily="34" charset="0"/>
              </a:rPr>
            </a:br>
            <a:endParaRPr lang="en-US" sz="1800" dirty="0" smtClean="0">
              <a:latin typeface="Trebuchet MS" pitchFamily="34" charset="0"/>
            </a:endParaRPr>
          </a:p>
          <a:p>
            <a:pPr algn="l" defTabSz="3765639"/>
            <a:r>
              <a:rPr lang="en-US" sz="1800" b="1" dirty="0" smtClean="0">
                <a:solidFill>
                  <a:schemeClr val="bg1"/>
                </a:solidFill>
                <a:latin typeface="Trebuchet MS" pitchFamily="34" charset="0"/>
              </a:rPr>
              <a:t>Need</a:t>
            </a:r>
            <a:r>
              <a:rPr lang="en-US" sz="1800" b="1" baseline="0" dirty="0" smtClean="0">
                <a:solidFill>
                  <a:schemeClr val="bg1"/>
                </a:solidFill>
                <a:latin typeface="Trebuchet MS" pitchFamily="34" charset="0"/>
              </a:rPr>
              <a:t> Assistance?  </a:t>
            </a:r>
            <a:r>
              <a:rPr lang="en-US" sz="2400" b="1" baseline="0" dirty="0" smtClean="0">
                <a:solidFill>
                  <a:srgbClr val="FFFF00"/>
                </a:solidFill>
                <a:latin typeface="Trebuchet MS" pitchFamily="34" charset="0"/>
              </a:rPr>
              <a:t>Call  us at </a:t>
            </a:r>
            <a:r>
              <a:rPr lang="en-US" sz="2400" b="1" dirty="0" smtClean="0">
                <a:solidFill>
                  <a:srgbClr val="FFFF00"/>
                </a:solidFill>
                <a:latin typeface="Trebuchet MS" pitchFamily="34" charset="0"/>
              </a:rPr>
              <a:t>1.866.649.3004</a:t>
            </a:r>
          </a:p>
          <a:p>
            <a:pPr defTabSz="2508125"/>
            <a:r>
              <a:rPr lang="en-US" sz="1800" dirty="0" smtClean="0">
                <a:latin typeface="Trebuchet MS" pitchFamily="34" charset="0"/>
              </a:rPr>
              <a:t> </a:t>
            </a:r>
            <a:endParaRPr lang="en-US" sz="2300" b="1" dirty="0" smtClean="0">
              <a:solidFill>
                <a:srgbClr val="FFFF00"/>
              </a:solidFill>
              <a:latin typeface="Trebuchet MS" pitchFamily="34" charset="0"/>
            </a:endParaRPr>
          </a:p>
          <a:p>
            <a:pPr algn="ctr"/>
            <a:r>
              <a:rPr lang="en-US" sz="2500" b="1" dirty="0" smtClean="0">
                <a:solidFill>
                  <a:schemeClr val="bg1"/>
                </a:solidFill>
                <a:latin typeface="Trebuchet MS" pitchFamily="34" charset="0"/>
              </a:rPr>
              <a:t>Object Placeholders</a:t>
            </a:r>
          </a:p>
          <a:p>
            <a:pPr algn="ctr"/>
            <a:endParaRPr lang="en-US" sz="2500" b="1" dirty="0" smtClean="0">
              <a:solidFill>
                <a:schemeClr val="bg1"/>
              </a:solidFill>
              <a:latin typeface="Trebuchet MS" pitchFamily="34" charset="0"/>
            </a:endParaRP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solidFill>
                  <a:srgbClr val="FFFF00"/>
                </a:solidFill>
                <a:latin typeface="Trebuchet MS" pitchFamily="34" charset="0"/>
              </a:rPr>
              <a:t>Using the placeholders</a:t>
            </a: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latin typeface="Trebuchet MS" pitchFamily="34" charset="0"/>
              </a:rPr>
              <a:t>To</a:t>
            </a:r>
            <a:r>
              <a:rPr lang="en-US" sz="1800" baseline="0" dirty="0" smtClean="0">
                <a:latin typeface="Trebuchet MS" pitchFamily="34" charset="0"/>
              </a:rPr>
              <a:t> add text, c</a:t>
            </a:r>
            <a:r>
              <a:rPr lang="en-US" sz="1800" dirty="0" smtClean="0">
                <a:latin typeface="Trebuchet MS" pitchFamily="34" charset="0"/>
              </a:rPr>
              <a:t>lick inside</a:t>
            </a:r>
            <a:r>
              <a:rPr lang="en-US" sz="1800" baseline="0" dirty="0" smtClean="0">
                <a:latin typeface="Trebuchet MS" pitchFamily="34" charset="0"/>
              </a:rPr>
              <a:t> a placeholder on the poster and type or paste your text.  To move a placeholder, click it </a:t>
            </a:r>
            <a:r>
              <a:rPr lang="en-US" sz="1800" u="sng" baseline="0" dirty="0" smtClean="0">
                <a:latin typeface="Trebuchet MS" pitchFamily="34" charset="0"/>
              </a:rPr>
              <a:t>once</a:t>
            </a:r>
            <a:r>
              <a:rPr lang="en-US" sz="1800" baseline="0" dirty="0" smtClean="0">
                <a:latin typeface="Trebuchet MS" pitchFamily="34" charset="0"/>
              </a:rPr>
              <a:t> (to select it).  Place your cursor on its frame, and your cursor will change to this symbol       .  Click </a:t>
            </a:r>
            <a:r>
              <a:rPr lang="en-US" sz="1800" u="sng" baseline="0" dirty="0" smtClean="0">
                <a:latin typeface="Trebuchet MS" pitchFamily="34" charset="0"/>
              </a:rPr>
              <a:t>once</a:t>
            </a:r>
            <a:r>
              <a:rPr lang="en-US" sz="1800" baseline="0" dirty="0" smtClean="0">
                <a:latin typeface="Trebuchet MS" pitchFamily="34" charset="0"/>
              </a:rPr>
              <a:t> and drag it to a new location where you can resize it. </a:t>
            </a:r>
          </a:p>
          <a:p>
            <a:pPr defTabSz="3765639"/>
            <a:endParaRPr lang="en-US" sz="1800" dirty="0" smtClean="0">
              <a:latin typeface="Trebuchet MS" pitchFamily="34" charset="0"/>
            </a:endParaRPr>
          </a:p>
          <a:p>
            <a:pPr defTabSz="3765639"/>
            <a:r>
              <a:rPr lang="en-US" sz="1800" b="1" dirty="0" smtClean="0">
                <a:solidFill>
                  <a:srgbClr val="FFFF00"/>
                </a:solidFill>
                <a:latin typeface="Trebuchet MS" pitchFamily="34" charset="0"/>
              </a:rPr>
              <a:t>Section Header placeholder</a:t>
            </a:r>
          </a:p>
          <a:p>
            <a:pPr defTabSz="3765639"/>
            <a:r>
              <a:rPr lang="en-US" sz="1800" baseline="0" dirty="0" smtClean="0">
                <a:latin typeface="Trebuchet MS" pitchFamily="34" charset="0"/>
              </a:rPr>
              <a:t>Click and drag this preformatted section header placeholder to the poster area to add another section header. Use section headers to separate topics or concepts within your presentation. </a:t>
            </a:r>
          </a:p>
          <a:p>
            <a:pPr defTabSz="4389219"/>
            <a:endParaRPr lang="en-US" sz="1800" baseline="0" dirty="0" smtClean="0">
              <a:latin typeface="Trebuchet MS" pitchFamily="34" charset="0"/>
            </a:endParaRPr>
          </a:p>
          <a:p>
            <a:pPr defTabSz="4389219"/>
            <a:endParaRPr lang="en-US" sz="1800" dirty="0" smtClean="0">
              <a:latin typeface="Trebuchet MS" pitchFamily="34" charset="0"/>
            </a:endParaRPr>
          </a:p>
          <a:p>
            <a:pPr defTabSz="4389219"/>
            <a:endParaRPr lang="en-US" sz="1800" b="1" dirty="0" smtClean="0">
              <a:solidFill>
                <a:srgbClr val="FFFF00"/>
              </a:solidFill>
              <a:latin typeface="Trebuchet MS" pitchFamily="34" charset="0"/>
            </a:endParaRPr>
          </a:p>
          <a:p>
            <a:pPr defTabSz="4389219"/>
            <a:r>
              <a:rPr lang="en-US" sz="1800" b="1" dirty="0" smtClean="0">
                <a:solidFill>
                  <a:srgbClr val="FFFF00"/>
                </a:solidFill>
                <a:latin typeface="Trebuchet MS" pitchFamily="34" charset="0"/>
              </a:rPr>
              <a:t>Text placeholder</a:t>
            </a:r>
          </a:p>
          <a:p>
            <a:pPr defTabSz="4389219"/>
            <a:r>
              <a:rPr lang="en-US" sz="1800" baseline="0" dirty="0" smtClean="0">
                <a:latin typeface="Trebuchet MS" pitchFamily="34" charset="0"/>
              </a:rPr>
              <a:t>Move this preformatted text placeholder to the poster to add a new body of text.</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1" baseline="0" dirty="0" smtClean="0">
              <a:solidFill>
                <a:srgbClr val="FFFF00"/>
              </a:solidFill>
              <a:latin typeface="Trebuchet MS" pitchFamily="34" charset="0"/>
            </a:endParaRPr>
          </a:p>
          <a:p>
            <a:pPr defTabSz="4389219"/>
            <a:r>
              <a:rPr lang="en-US" sz="1800" b="1" baseline="0" dirty="0" smtClean="0">
                <a:solidFill>
                  <a:srgbClr val="FFFF00"/>
                </a:solidFill>
                <a:latin typeface="Trebuchet MS" pitchFamily="34" charset="0"/>
              </a:rPr>
              <a:t>Picture placeholder</a:t>
            </a:r>
          </a:p>
          <a:p>
            <a:pPr defTabSz="4389219"/>
            <a:r>
              <a:rPr lang="en-US" sz="1800" baseline="0" dirty="0" smtClean="0">
                <a:latin typeface="Trebuchet MS" pitchFamily="34" charset="0"/>
              </a:rPr>
              <a:t>Move this graphic placeholder onto your poster, size it first, and then click it to add a picture to the poster.</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dirty="0" smtClean="0">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b="1" dirty="0" smtClean="0">
              <a:solidFill>
                <a:srgbClr val="FFFF00"/>
              </a:solidFill>
              <a:latin typeface="Trebuchet MS" pitchFamily="34" charset="0"/>
            </a:endParaRPr>
          </a:p>
          <a:p>
            <a:pPr algn="ctr"/>
            <a:endParaRPr lang="en-US" sz="1800" b="1" dirty="0">
              <a:latin typeface="Trebuchet MS" pitchFamily="34" charset="0"/>
            </a:endParaRPr>
          </a:p>
        </p:txBody>
      </p:sp>
      <p:sp>
        <p:nvSpPr>
          <p:cNvPr id="25" name="Rectangle 24"/>
          <p:cNvSpPr/>
          <p:nvPr/>
        </p:nvSpPr>
        <p:spPr>
          <a:xfrm>
            <a:off x="-6481554" y="11860087"/>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pic>
        <p:nvPicPr>
          <p:cNvPr id="26" name="Picture 2"/>
          <p:cNvPicPr>
            <a:picLocks noChangeAspect="1" noChangeArrowheads="1"/>
          </p:cNvPicPr>
          <p:nvPr/>
        </p:nvPicPr>
        <p:blipFill>
          <a:blip r:embed="rId3" cstate="print"/>
          <a:srcRect/>
          <a:stretch>
            <a:fillRect/>
          </a:stretch>
        </p:blipFill>
        <p:spPr bwMode="auto">
          <a:xfrm>
            <a:off x="-2432958" y="7952471"/>
            <a:ext cx="369094" cy="219075"/>
          </a:xfrm>
          <a:prstGeom prst="rect">
            <a:avLst/>
          </a:prstGeom>
          <a:noFill/>
          <a:ln w="9525">
            <a:solidFill>
              <a:schemeClr val="tx1"/>
            </a:solidFill>
            <a:miter lim="800000"/>
            <a:headEnd/>
            <a:tailEnd/>
          </a:ln>
          <a:effectLst/>
        </p:spPr>
      </p:pic>
      <p:grpSp>
        <p:nvGrpSpPr>
          <p:cNvPr id="29" name="Group 28"/>
          <p:cNvGrpSpPr/>
          <p:nvPr/>
        </p:nvGrpSpPr>
        <p:grpSpPr>
          <a:xfrm>
            <a:off x="-6223790" y="15575235"/>
            <a:ext cx="5771525" cy="644181"/>
            <a:chOff x="44242388" y="28054064"/>
            <a:chExt cx="9771400" cy="1090621"/>
          </a:xfrm>
        </p:grpSpPr>
        <p:sp>
          <p:nvSpPr>
            <p:cNvPr id="31" name="Rounded Rectangle 30"/>
            <p:cNvSpPr/>
            <p:nvPr userDrawn="1"/>
          </p:nvSpPr>
          <p:spPr>
            <a:xfrm>
              <a:off x="44242388" y="28054064"/>
              <a:ext cx="9771397" cy="109062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388900" rtl="0" eaLnBrk="1" latinLnBrk="0" hangingPunct="1">
                <a:defRPr sz="8600" kern="1200">
                  <a:solidFill>
                    <a:schemeClr val="lt1"/>
                  </a:solidFill>
                  <a:latin typeface="+mn-lt"/>
                  <a:ea typeface="+mn-ea"/>
                  <a:cs typeface="+mn-cs"/>
                </a:defRPr>
              </a:lvl1pPr>
              <a:lvl2pPr marL="2194451" algn="l" defTabSz="4388900" rtl="0" eaLnBrk="1" latinLnBrk="0" hangingPunct="1">
                <a:defRPr sz="8600" kern="1200">
                  <a:solidFill>
                    <a:schemeClr val="lt1"/>
                  </a:solidFill>
                  <a:latin typeface="+mn-lt"/>
                  <a:ea typeface="+mn-ea"/>
                  <a:cs typeface="+mn-cs"/>
                </a:defRPr>
              </a:lvl2pPr>
              <a:lvl3pPr marL="4388900" algn="l" defTabSz="4388900" rtl="0" eaLnBrk="1" latinLnBrk="0" hangingPunct="1">
                <a:defRPr sz="8600" kern="1200">
                  <a:solidFill>
                    <a:schemeClr val="lt1"/>
                  </a:solidFill>
                  <a:latin typeface="+mn-lt"/>
                  <a:ea typeface="+mn-ea"/>
                  <a:cs typeface="+mn-cs"/>
                </a:defRPr>
              </a:lvl3pPr>
              <a:lvl4pPr marL="6583351" algn="l" defTabSz="4388900" rtl="0" eaLnBrk="1" latinLnBrk="0" hangingPunct="1">
                <a:defRPr sz="8600" kern="1200">
                  <a:solidFill>
                    <a:schemeClr val="lt1"/>
                  </a:solidFill>
                  <a:latin typeface="+mn-lt"/>
                  <a:ea typeface="+mn-ea"/>
                  <a:cs typeface="+mn-cs"/>
                </a:defRPr>
              </a:lvl4pPr>
              <a:lvl5pPr marL="8777801" algn="l" defTabSz="4388900" rtl="0" eaLnBrk="1" latinLnBrk="0" hangingPunct="1">
                <a:defRPr sz="8600" kern="1200">
                  <a:solidFill>
                    <a:schemeClr val="lt1"/>
                  </a:solidFill>
                  <a:latin typeface="+mn-lt"/>
                  <a:ea typeface="+mn-ea"/>
                  <a:cs typeface="+mn-cs"/>
                </a:defRPr>
              </a:lvl5pPr>
              <a:lvl6pPr marL="10972252" algn="l" defTabSz="4388900" rtl="0" eaLnBrk="1" latinLnBrk="0" hangingPunct="1">
                <a:defRPr sz="8600" kern="1200">
                  <a:solidFill>
                    <a:schemeClr val="lt1"/>
                  </a:solidFill>
                  <a:latin typeface="+mn-lt"/>
                  <a:ea typeface="+mn-ea"/>
                  <a:cs typeface="+mn-cs"/>
                </a:defRPr>
              </a:lvl6pPr>
              <a:lvl7pPr marL="13166703" algn="l" defTabSz="4388900" rtl="0" eaLnBrk="1" latinLnBrk="0" hangingPunct="1">
                <a:defRPr sz="8600" kern="1200">
                  <a:solidFill>
                    <a:schemeClr val="lt1"/>
                  </a:solidFill>
                  <a:latin typeface="+mn-lt"/>
                  <a:ea typeface="+mn-ea"/>
                  <a:cs typeface="+mn-cs"/>
                </a:defRPr>
              </a:lvl7pPr>
              <a:lvl8pPr marL="15361152" algn="l" defTabSz="4388900" rtl="0" eaLnBrk="1" latinLnBrk="0" hangingPunct="1">
                <a:defRPr sz="8600" kern="1200">
                  <a:solidFill>
                    <a:schemeClr val="lt1"/>
                  </a:solidFill>
                  <a:latin typeface="+mn-lt"/>
                  <a:ea typeface="+mn-ea"/>
                  <a:cs typeface="+mn-cs"/>
                </a:defRPr>
              </a:lvl8pPr>
              <a:lvl9pPr marL="17555603" algn="l" defTabSz="4388900" rtl="0" eaLnBrk="1" latinLnBrk="0" hangingPunct="1">
                <a:defRPr sz="8600" kern="1200">
                  <a:solidFill>
                    <a:schemeClr val="lt1"/>
                  </a:solidFill>
                  <a:latin typeface="+mn-lt"/>
                  <a:ea typeface="+mn-ea"/>
                  <a:cs typeface="+mn-cs"/>
                </a:defRPr>
              </a:lvl9pPr>
            </a:lstStyle>
            <a:p>
              <a:pPr algn="ctr"/>
              <a:endParaRPr lang="en-US"/>
            </a:p>
          </p:txBody>
        </p:sp>
        <p:pic>
          <p:nvPicPr>
            <p:cNvPr id="32" name="Picture 31" descr="http://t2.gstatic.com/images?q=tbn:ANd9GcR4APHC6TT9w54M2zn_pvCiBxUNcspYPoVxirLRphBoJabfSvu7zw">
              <a:hlinkClick r:id="rId4"/>
            </p:cNvPr>
            <p:cNvPicPr>
              <a:picLocks noChangeAspect="1" noChangeArrowheads="1"/>
            </p:cNvPicPr>
            <p:nvPr userDrawn="1"/>
          </p:nvPicPr>
          <p:blipFill>
            <a:blip r:embed="rId5"/>
            <a:srcRect/>
            <a:stretch>
              <a:fillRect/>
            </a:stretch>
          </p:blipFill>
          <p:spPr bwMode="auto">
            <a:xfrm>
              <a:off x="44341112" y="28126638"/>
              <a:ext cx="914400" cy="914400"/>
            </a:xfrm>
            <a:prstGeom prst="rect">
              <a:avLst/>
            </a:prstGeom>
            <a:noFill/>
          </p:spPr>
        </p:pic>
        <p:sp>
          <p:nvSpPr>
            <p:cNvPr id="33" name="TextBox 32"/>
            <p:cNvSpPr txBox="1"/>
            <p:nvPr userDrawn="1"/>
          </p:nvSpPr>
          <p:spPr>
            <a:xfrm>
              <a:off x="45342599" y="28154099"/>
              <a:ext cx="8671189" cy="885830"/>
            </a:xfrm>
            <a:prstGeom prst="rect">
              <a:avLst/>
            </a:prstGeom>
            <a:noFill/>
          </p:spPr>
          <p:txBody>
            <a:bodyPr wrap="square" rtlCol="0">
              <a:spAutoFit/>
            </a:bodyPr>
            <a:lst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a:lstStyle>
            <a:p>
              <a:r>
                <a:rPr lang="en-US" sz="1400" dirty="0" smtClean="0">
                  <a:solidFill>
                    <a:schemeClr val="tx2"/>
                  </a:solidFill>
                  <a:latin typeface="Trebuchet MS" pitchFamily="34" charset="0"/>
                </a:rPr>
                <a:t>Student</a:t>
              </a:r>
              <a:r>
                <a:rPr lang="en-US" sz="1400" baseline="0" dirty="0" smtClean="0">
                  <a:solidFill>
                    <a:schemeClr val="tx2"/>
                  </a:solidFill>
                  <a:latin typeface="Trebuchet MS" pitchFamily="34" charset="0"/>
                </a:rPr>
                <a:t> discounts are available on our </a:t>
              </a:r>
              <a:r>
                <a:rPr lang="en-US" sz="1400" baseline="0" dirty="0" err="1" smtClean="0">
                  <a:solidFill>
                    <a:schemeClr val="tx2"/>
                  </a:solidFill>
                  <a:latin typeface="Trebuchet MS" pitchFamily="34" charset="0"/>
                </a:rPr>
                <a:t>Facebook</a:t>
              </a:r>
              <a:r>
                <a:rPr lang="en-US" sz="1400" baseline="0" dirty="0" smtClean="0">
                  <a:solidFill>
                    <a:schemeClr val="tx2"/>
                  </a:solidFill>
                  <a:latin typeface="Trebuchet MS" pitchFamily="34" charset="0"/>
                </a:rPr>
                <a:t> page. </a:t>
              </a:r>
            </a:p>
            <a:p>
              <a:r>
                <a:rPr lang="en-US" sz="1400" baseline="0" dirty="0" smtClean="0">
                  <a:solidFill>
                    <a:schemeClr val="tx2"/>
                  </a:solidFill>
                  <a:latin typeface="Trebuchet MS" pitchFamily="34" charset="0"/>
                </a:rPr>
                <a:t>Go to </a:t>
              </a:r>
              <a:r>
                <a:rPr lang="en-US" sz="1400" u="sng" baseline="0" dirty="0" smtClean="0">
                  <a:solidFill>
                    <a:schemeClr val="tx2"/>
                  </a:solidFill>
                  <a:latin typeface="Trebuchet MS" pitchFamily="34" charset="0"/>
                </a:rPr>
                <a:t>PosterPresentations.com</a:t>
              </a:r>
              <a:r>
                <a:rPr lang="en-US" sz="1400" baseline="0" dirty="0" smtClean="0">
                  <a:solidFill>
                    <a:schemeClr val="tx2"/>
                  </a:solidFill>
                  <a:latin typeface="Trebuchet MS" pitchFamily="34" charset="0"/>
                </a:rPr>
                <a:t> and click on the FB icon.</a:t>
              </a:r>
              <a:endParaRPr lang="en-US" sz="1400" dirty="0">
                <a:solidFill>
                  <a:schemeClr val="tx2"/>
                </a:solidFill>
                <a:latin typeface="Trebuchet MS" pitchFamily="34" charset="0"/>
              </a:endParaRPr>
            </a:p>
          </p:txBody>
        </p:sp>
      </p:grpSp>
      <p:cxnSp>
        <p:nvCxnSpPr>
          <p:cNvPr id="44" name="Straight Connector 43"/>
          <p:cNvCxnSpPr/>
          <p:nvPr/>
        </p:nvCxnSpPr>
        <p:spPr>
          <a:xfrm>
            <a:off x="-6472918" y="5874672"/>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45" name="Rectangle 44"/>
          <p:cNvSpPr/>
          <p:nvPr/>
        </p:nvSpPr>
        <p:spPr>
          <a:xfrm>
            <a:off x="-6491524" y="10199648"/>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sp>
        <p:nvSpPr>
          <p:cNvPr id="46" name="Rectangle 45"/>
          <p:cNvSpPr/>
          <p:nvPr/>
        </p:nvSpPr>
        <p:spPr>
          <a:xfrm>
            <a:off x="27638828" y="0"/>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lnSpc>
                <a:spcPts val="2400"/>
              </a:lnSpc>
            </a:pPr>
            <a:r>
              <a:rPr lang="en-US" sz="2400" b="1" dirty="0" smtClean="0">
                <a:solidFill>
                  <a:schemeClr val="bg1"/>
                </a:solidFill>
                <a:latin typeface="Trebuchet MS" pitchFamily="34" charset="0"/>
              </a:rPr>
              <a:t>QUICK</a:t>
            </a:r>
            <a:r>
              <a:rPr lang="en-US" sz="2400" b="1" baseline="0" dirty="0" smtClean="0">
                <a:solidFill>
                  <a:schemeClr val="bg1"/>
                </a:solidFill>
                <a:latin typeface="Trebuchet MS" pitchFamily="34" charset="0"/>
              </a:rPr>
              <a:t> TIPS</a:t>
            </a:r>
            <a:endParaRPr lang="en-US" sz="2400" b="1" dirty="0" smtClean="0">
              <a:solidFill>
                <a:schemeClr val="bg1"/>
              </a:solidFill>
              <a:latin typeface="Trebuchet MS" pitchFamily="34" charset="0"/>
            </a:endParaRPr>
          </a:p>
          <a:p>
            <a:pPr algn="ctr">
              <a:lnSpc>
                <a:spcPts val="2400"/>
              </a:lnSpc>
            </a:pPr>
            <a:r>
              <a:rPr lang="en-US" sz="2400" b="1" dirty="0" smtClean="0">
                <a:solidFill>
                  <a:srgbClr val="FFFF00"/>
                </a:solidFill>
                <a:latin typeface="Trebuchet MS" pitchFamily="34" charset="0"/>
              </a:rPr>
              <a:t>(--THIS SECTION DOES NOT PRINT--)</a:t>
            </a:r>
          </a:p>
          <a:p>
            <a:pPr defTabSz="3134780">
              <a:lnSpc>
                <a:spcPts val="2100"/>
              </a:lnSpc>
            </a:pPr>
            <a:endParaRPr lang="en-US" sz="1800" dirty="0" smtClean="0">
              <a:latin typeface="Trebuchet MS" pitchFamily="34" charset="0"/>
            </a:endParaRPr>
          </a:p>
          <a:p>
            <a:pPr defTabSz="3134780">
              <a:lnSpc>
                <a:spcPts val="2100"/>
              </a:lnSpc>
            </a:pPr>
            <a:r>
              <a:rPr lang="en-US" sz="1800" dirty="0" smtClean="0">
                <a:latin typeface="Trebuchet MS" pitchFamily="34" charset="0"/>
              </a:rPr>
              <a:t>This PowerPoint</a:t>
            </a:r>
            <a:r>
              <a:rPr lang="en-US" sz="1800" baseline="0" dirty="0" smtClean="0">
                <a:latin typeface="Trebuchet MS" pitchFamily="34" charset="0"/>
              </a:rPr>
              <a:t> template requires basic PowerPoint (version 2007 or newer) skills. Below is a list of commonly asked questions specific to this template. </a:t>
            </a:r>
            <a:br>
              <a:rPr lang="en-US" sz="1800" baseline="0" dirty="0" smtClean="0">
                <a:latin typeface="Trebuchet MS" pitchFamily="34" charset="0"/>
              </a:rPr>
            </a:br>
            <a:r>
              <a:rPr lang="en-US" sz="1800" baseline="0" dirty="0" smtClean="0">
                <a:latin typeface="Trebuchet MS" pitchFamily="34" charset="0"/>
              </a:rPr>
              <a:t>If you are using an older version of PowerPoint some template features may not work properly.</a:t>
            </a:r>
            <a:endParaRPr lang="en-US" sz="2400" b="1" dirty="0" smtClean="0">
              <a:solidFill>
                <a:srgbClr val="FFFF00"/>
              </a:solidFill>
              <a:latin typeface="Trebuchet MS" pitchFamily="34" charset="0"/>
            </a:endParaRPr>
          </a:p>
          <a:p>
            <a:pPr defTabSz="3134780">
              <a:lnSpc>
                <a:spcPts val="2100"/>
              </a:lnSpc>
            </a:pPr>
            <a:endParaRPr lang="en-US" sz="2400" b="1" dirty="0" smtClean="0">
              <a:solidFill>
                <a:srgbClr val="FFFF00"/>
              </a:solidFill>
              <a:latin typeface="Trebuchet MS" pitchFamily="34" charset="0"/>
            </a:endParaRPr>
          </a:p>
          <a:p>
            <a:pPr algn="ctr">
              <a:lnSpc>
                <a:spcPts val="2100"/>
              </a:lnSpc>
            </a:pPr>
            <a:r>
              <a:rPr lang="en-US" sz="2400" b="1" baseline="0" smtClean="0">
                <a:solidFill>
                  <a:schemeClr val="bg1"/>
                </a:solidFill>
                <a:latin typeface="Trebuchet MS" pitchFamily="34" charset="0"/>
              </a:rPr>
              <a:t>Template </a:t>
            </a:r>
            <a:r>
              <a:rPr lang="en-US" sz="2400" b="1" baseline="0" dirty="0" smtClean="0">
                <a:solidFill>
                  <a:schemeClr val="bg1"/>
                </a:solidFill>
                <a:latin typeface="Trebuchet MS" pitchFamily="34" charset="0"/>
              </a:rPr>
              <a:t>FAQs</a:t>
            </a:r>
            <a:endParaRPr lang="en-US" sz="1800" baseline="0" dirty="0" smtClean="0">
              <a:latin typeface="Trebuchet MS" pitchFamily="34" charset="0"/>
            </a:endParaRPr>
          </a:p>
          <a:p>
            <a:pPr algn="ctr"/>
            <a:endParaRPr lang="en-US" sz="1800" b="1" dirty="0" smtClean="0">
              <a:solidFill>
                <a:srgbClr val="FFFF00"/>
              </a:solidFill>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r>
              <a:rPr lang="en-US" sz="1800" b="1" dirty="0" smtClean="0">
                <a:solidFill>
                  <a:srgbClr val="FFFF00"/>
                </a:solidFill>
                <a:latin typeface="Trebuchet MS" pitchFamily="34" charset="0"/>
              </a:rPr>
              <a:t>Verifying the quality of your graphics</a:t>
            </a:r>
          </a:p>
          <a:p>
            <a:pPr defTabSz="2689420"/>
            <a:r>
              <a:rPr lang="en-US" sz="1800" dirty="0" smtClean="0">
                <a:latin typeface="Trebuchet MS" pitchFamily="34" charset="0"/>
              </a:rPr>
              <a:t>Go to the </a:t>
            </a:r>
            <a:r>
              <a:rPr lang="en-US" sz="1800" baseline="0" dirty="0" smtClean="0">
                <a:latin typeface="Trebuchet MS" pitchFamily="34" charset="0"/>
              </a:rPr>
              <a:t>VIEW menu and click on ZOOM to set your preferred magnification. This template is at 100% the size of the final poster. All text and graphics will be printed at 100% their size. To see what your poster will look like when printed, set the zoom to 100% and evaluate the quality of all your graphics before you submit your poster for printing.</a:t>
            </a:r>
            <a:br>
              <a:rPr lang="en-US" sz="1800" baseline="0" dirty="0" smtClean="0">
                <a:latin typeface="Trebuchet MS" pitchFamily="34" charset="0"/>
              </a:rPr>
            </a:br>
            <a:endParaRPr lang="en-US" sz="1800" baseline="0" dirty="0" smtClean="0">
              <a:latin typeface="Trebuchet MS" pitchFamily="34" charset="0"/>
            </a:endParaRPr>
          </a:p>
          <a:p>
            <a:pPr defTabSz="2689420"/>
            <a:endParaRPr lang="en-US" sz="1800" b="1" baseline="0" dirty="0" smtClean="0">
              <a:solidFill>
                <a:srgbClr val="FFFF00"/>
              </a:solidFill>
              <a:latin typeface="Trebuchet MS" pitchFamily="34" charset="0"/>
            </a:endParaRPr>
          </a:p>
          <a:p>
            <a:pPr defTabSz="2689420"/>
            <a:r>
              <a:rPr lang="en-US" sz="1800" b="1" baseline="0" dirty="0" smtClean="0">
                <a:solidFill>
                  <a:srgbClr val="FFFF00"/>
                </a:solidFill>
                <a:latin typeface="Trebuchet MS" pitchFamily="34" charset="0"/>
              </a:rPr>
              <a:t>Modifying the layout</a:t>
            </a:r>
          </a:p>
          <a:p>
            <a:pPr defTabSz="2689420"/>
            <a:r>
              <a:rPr lang="en-US" sz="1800" dirty="0" smtClean="0">
                <a:latin typeface="Trebuchet MS" pitchFamily="34" charset="0"/>
              </a:rPr>
              <a:t>This template has four </a:t>
            </a:r>
            <a:r>
              <a:rPr lang="en-US" sz="1800" baseline="0" dirty="0" smtClean="0">
                <a:latin typeface="Trebuchet MS" pitchFamily="34" charset="0"/>
              </a:rPr>
              <a:t>different </a:t>
            </a:r>
          </a:p>
          <a:p>
            <a:pPr defTabSz="2689420"/>
            <a:r>
              <a:rPr lang="en-US" sz="1800" baseline="0" dirty="0" smtClean="0">
                <a:latin typeface="Trebuchet MS" pitchFamily="34" charset="0"/>
              </a:rPr>
              <a:t>column layouts.   </a:t>
            </a:r>
            <a:r>
              <a:rPr lang="en-US" sz="1800" u="sng" baseline="0" dirty="0" smtClean="0">
                <a:latin typeface="Trebuchet MS" pitchFamily="34" charset="0"/>
              </a:rPr>
              <a:t>Right-click</a:t>
            </a:r>
            <a:r>
              <a:rPr lang="en-US" sz="1800" baseline="0" dirty="0" smtClean="0">
                <a:latin typeface="Trebuchet MS" pitchFamily="34" charset="0"/>
              </a:rPr>
              <a:t> </a:t>
            </a:r>
          </a:p>
          <a:p>
            <a:pPr defTabSz="2689420"/>
            <a:r>
              <a:rPr lang="en-US" sz="1800" baseline="0" dirty="0" smtClean="0">
                <a:latin typeface="Trebuchet MS" pitchFamily="34" charset="0"/>
              </a:rPr>
              <a:t>your mouse on the background </a:t>
            </a:r>
          </a:p>
          <a:p>
            <a:pPr defTabSz="2689420"/>
            <a:r>
              <a:rPr lang="en-US" sz="1800" baseline="0" dirty="0" smtClean="0">
                <a:latin typeface="Trebuchet MS" pitchFamily="34" charset="0"/>
              </a:rPr>
              <a:t>and click on LAYOUT to see the</a:t>
            </a:r>
          </a:p>
          <a:p>
            <a:pPr defTabSz="2689420"/>
            <a:r>
              <a:rPr lang="en-US" sz="1800" baseline="0" dirty="0" smtClean="0">
                <a:latin typeface="Trebuchet MS" pitchFamily="34" charset="0"/>
              </a:rPr>
              <a:t> layout options.  The columns in </a:t>
            </a:r>
          </a:p>
          <a:p>
            <a:pPr defTabSz="2689420"/>
            <a:r>
              <a:rPr lang="en-US" sz="1800" baseline="0" dirty="0" smtClean="0">
                <a:latin typeface="Trebuchet MS" pitchFamily="34" charset="0"/>
              </a:rPr>
              <a:t>the provided layouts are fixed and cannot be moved but advanced users can modify any layout by going to VIEW and then SLIDE MASTER.</a:t>
            </a: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Importing text and graphics from external sources</a:t>
            </a:r>
          </a:p>
          <a:p>
            <a:pPr defTabSz="2689420"/>
            <a:r>
              <a:rPr lang="en-US" sz="1800" b="1" u="sng" baseline="0" dirty="0" smtClean="0">
                <a:latin typeface="Trebuchet MS" pitchFamily="34" charset="0"/>
              </a:rPr>
              <a:t>TEXT: </a:t>
            </a:r>
            <a:r>
              <a:rPr lang="en-US" sz="1800" baseline="0" dirty="0" smtClean="0">
                <a:latin typeface="Trebuchet MS" pitchFamily="34" charset="0"/>
              </a:rPr>
              <a:t>Paste or type your text into a pre-existing placeholder or drag in a new placeholder from the left side of the template. Move it anywhere as needed.</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PHOTOS: </a:t>
            </a:r>
            <a:r>
              <a:rPr lang="en-US" sz="1800" baseline="0" dirty="0" smtClean="0">
                <a:latin typeface="Trebuchet MS" pitchFamily="34" charset="0"/>
              </a:rPr>
              <a:t>Drag in a picture placeholder, size it </a:t>
            </a:r>
            <a:r>
              <a:rPr lang="en-US" sz="1800" u="sng" baseline="0" dirty="0" smtClean="0">
                <a:latin typeface="Trebuchet MS" pitchFamily="34" charset="0"/>
              </a:rPr>
              <a:t>first</a:t>
            </a:r>
            <a:r>
              <a:rPr lang="en-US" sz="1800" baseline="0" dirty="0" smtClean="0">
                <a:latin typeface="Trebuchet MS" pitchFamily="34" charset="0"/>
              </a:rPr>
              <a:t>, click in it and insert a photo from the menu.</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TABLES: </a:t>
            </a:r>
            <a:r>
              <a:rPr lang="en-US" sz="1800" baseline="0" dirty="0" smtClean="0">
                <a:latin typeface="Trebuchet MS" pitchFamily="34" charset="0"/>
              </a:rPr>
              <a:t>You can copy and paste a table from an external document onto this poster template. To adjust the way the text fits within the cells of a table that has been pasted, </a:t>
            </a:r>
            <a:r>
              <a:rPr lang="en-US" sz="1800" u="sng" baseline="0" dirty="0" smtClean="0">
                <a:latin typeface="Trebuchet MS" pitchFamily="34" charset="0"/>
              </a:rPr>
              <a:t>right-click</a:t>
            </a:r>
            <a:r>
              <a:rPr lang="en-US" sz="1800" baseline="0" dirty="0" smtClean="0">
                <a:latin typeface="Trebuchet MS" pitchFamily="34" charset="0"/>
              </a:rPr>
              <a:t> on the table, click FORMAT SHAPE  then click on TEXT BOX and change the INTERNAL MARGIN values to 0.25.</a:t>
            </a:r>
          </a:p>
          <a:p>
            <a:pPr defTabSz="2689420"/>
            <a:endParaRPr lang="en-US" sz="1800" baseline="0" dirty="0" smtClean="0">
              <a:latin typeface="Trebuchet MS" pitchFamily="34" charset="0"/>
            </a:endParaRPr>
          </a:p>
          <a:p>
            <a:pPr defTabSz="2689420"/>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Modifying the color scheme</a:t>
            </a:r>
          </a:p>
          <a:p>
            <a:pPr defTabSz="2689420"/>
            <a:r>
              <a:rPr lang="en-US" sz="1800" baseline="0" dirty="0" smtClean="0">
                <a:latin typeface="Trebuchet MS" pitchFamily="34" charset="0"/>
              </a:rPr>
              <a:t>To change the color scheme of this template go to the DESIGN menu and click on COLORS. You can choose from the provided color combinations or create your own.</a:t>
            </a:r>
          </a:p>
          <a:p>
            <a:pPr defTabSz="3134780"/>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2508125">
              <a:lnSpc>
                <a:spcPts val="2100"/>
              </a:lnSpc>
            </a:pPr>
            <a:endParaRPr lang="en-US" sz="1200" baseline="0" dirty="0" smtClean="0">
              <a:latin typeface="Trebuchet MS" pitchFamily="34" charset="0"/>
            </a:endParaRPr>
          </a:p>
          <a:p>
            <a:pPr defTabSz="2508125">
              <a:lnSpc>
                <a:spcPts val="2100"/>
              </a:lnSpc>
            </a:pPr>
            <a:endParaRPr lang="en-US" sz="1200" dirty="0" smtClean="0">
              <a:latin typeface="Trebuchet MS" pitchFamily="34" charset="0"/>
            </a:endParaRPr>
          </a:p>
          <a:p>
            <a:pPr algn="ctr">
              <a:lnSpc>
                <a:spcPts val="2100"/>
              </a:lnSpc>
            </a:pPr>
            <a:endParaRPr lang="en-US" sz="1200" b="1" dirty="0" smtClean="0">
              <a:solidFill>
                <a:schemeClr val="bg1"/>
              </a:solidFill>
              <a:latin typeface="Trebuchet MS" pitchFamily="34" charset="0"/>
            </a:endParaRPr>
          </a:p>
          <a:p>
            <a:pPr defTabSz="2508125">
              <a:lnSpc>
                <a:spcPts val="2100"/>
              </a:lnSpc>
            </a:pPr>
            <a:endParaRPr lang="en-US" sz="1200" b="1" dirty="0" smtClean="0">
              <a:solidFill>
                <a:srgbClr val="FFFF00"/>
              </a:solidFill>
              <a:latin typeface="Trebuchet MS" pitchFamily="34" charset="0"/>
            </a:endParaRPr>
          </a:p>
          <a:p>
            <a:pPr algn="ctr">
              <a:lnSpc>
                <a:spcPts val="2100"/>
              </a:lnSpc>
            </a:pPr>
            <a:endParaRPr lang="en-US" sz="1800" b="1" dirty="0">
              <a:latin typeface="Trebuchet MS" pitchFamily="34" charset="0"/>
            </a:endParaRPr>
          </a:p>
        </p:txBody>
      </p:sp>
      <p:pic>
        <p:nvPicPr>
          <p:cNvPr id="47" name="Picture 2"/>
          <p:cNvPicPr>
            <a:picLocks noChangeAspect="1" noChangeArrowheads="1"/>
          </p:cNvPicPr>
          <p:nvPr/>
        </p:nvPicPr>
        <p:blipFill>
          <a:blip r:embed="rId6" cstate="print"/>
          <a:srcRect/>
          <a:stretch>
            <a:fillRect/>
          </a:stretch>
        </p:blipFill>
        <p:spPr bwMode="auto">
          <a:xfrm>
            <a:off x="31307318" y="6276070"/>
            <a:ext cx="2438880" cy="1258463"/>
          </a:xfrm>
          <a:prstGeom prst="rect">
            <a:avLst/>
          </a:prstGeom>
          <a:noFill/>
          <a:ln w="9525">
            <a:noFill/>
            <a:miter lim="800000"/>
            <a:headEnd/>
            <a:tailEnd/>
          </a:ln>
          <a:effectLst/>
        </p:spPr>
      </p:pic>
      <p:sp>
        <p:nvSpPr>
          <p:cNvPr id="48" name="TextBox 47"/>
          <p:cNvSpPr txBox="1"/>
          <p:nvPr/>
        </p:nvSpPr>
        <p:spPr>
          <a:xfrm>
            <a:off x="27877004" y="15329052"/>
            <a:ext cx="5725179" cy="976088"/>
          </a:xfrm>
          <a:prstGeom prst="rect">
            <a:avLst/>
          </a:prstGeom>
          <a:noFill/>
        </p:spPr>
        <p:txBody>
          <a:bodyPr wrap="square" lIns="52249" tIns="26124" rIns="52249" bIns="26124" rtlCol="0">
            <a:spAutoFit/>
          </a:bodyPr>
          <a:lstStyle/>
          <a:p>
            <a:pPr>
              <a:lnSpc>
                <a:spcPts val="1800"/>
              </a:lnSpc>
            </a:pPr>
            <a:r>
              <a:rPr lang="en-US" sz="2000" dirty="0" smtClean="0">
                <a:solidFill>
                  <a:schemeClr val="bg1"/>
                </a:solidFill>
              </a:rPr>
              <a:t>© 2013 PosterPresentations.com</a:t>
            </a:r>
            <a:br>
              <a:rPr lang="en-US" sz="2000" dirty="0" smtClean="0">
                <a:solidFill>
                  <a:schemeClr val="bg1"/>
                </a:solidFill>
              </a:rPr>
            </a:br>
            <a:r>
              <a:rPr lang="en-US" sz="2000" dirty="0" smtClean="0">
                <a:solidFill>
                  <a:schemeClr val="bg1"/>
                </a:solidFill>
              </a:rPr>
              <a:t>    </a:t>
            </a:r>
            <a:r>
              <a:rPr lang="en-US" sz="1800" dirty="0" smtClean="0">
                <a:solidFill>
                  <a:schemeClr val="bg1"/>
                </a:solidFill>
              </a:rPr>
              <a:t>2117 Fourth Street ,</a:t>
            </a:r>
            <a:r>
              <a:rPr lang="en-US" sz="1800" baseline="0" dirty="0" smtClean="0">
                <a:solidFill>
                  <a:schemeClr val="bg1"/>
                </a:solidFill>
              </a:rPr>
              <a:t> Unit C</a:t>
            </a:r>
            <a:br>
              <a:rPr lang="en-US" sz="1800" baseline="0" dirty="0" smtClean="0">
                <a:solidFill>
                  <a:schemeClr val="bg1"/>
                </a:solidFill>
              </a:rPr>
            </a:br>
            <a:r>
              <a:rPr lang="en-US" sz="1800" baseline="0" dirty="0" smtClean="0">
                <a:solidFill>
                  <a:schemeClr val="bg1"/>
                </a:solidFill>
              </a:rPr>
              <a:t>    Berkeley  CA  94710</a:t>
            </a:r>
            <a:br>
              <a:rPr lang="en-US" sz="1800" baseline="0" dirty="0" smtClean="0">
                <a:solidFill>
                  <a:schemeClr val="bg1"/>
                </a:solidFill>
              </a:rPr>
            </a:br>
            <a:r>
              <a:rPr lang="en-US" sz="1800" baseline="0" dirty="0" smtClean="0">
                <a:solidFill>
                  <a:schemeClr val="bg1"/>
                </a:solidFill>
              </a:rPr>
              <a:t>    </a:t>
            </a:r>
            <a:r>
              <a:rPr lang="en-US" sz="1800" b="1" baseline="0" dirty="0" smtClean="0">
                <a:solidFill>
                  <a:srgbClr val="FFFF00"/>
                </a:solidFill>
              </a:rPr>
              <a:t>posterpresenter@gmail.com</a:t>
            </a:r>
            <a:endParaRPr lang="en-US" sz="2000" b="1" dirty="0">
              <a:solidFill>
                <a:srgbClr val="FFFF00"/>
              </a:solidFill>
            </a:endParaRPr>
          </a:p>
        </p:txBody>
      </p:sp>
      <p:cxnSp>
        <p:nvCxnSpPr>
          <p:cNvPr id="49" name="Straight Connector 48"/>
          <p:cNvCxnSpPr/>
          <p:nvPr/>
        </p:nvCxnSpPr>
        <p:spPr>
          <a:xfrm>
            <a:off x="27638828" y="2544196"/>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a:off x="27638828" y="15144750"/>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23" name="Rectangle 36"/>
          <p:cNvSpPr>
            <a:spLocks noChangeArrowheads="1"/>
          </p:cNvSpPr>
          <p:nvPr/>
        </p:nvSpPr>
        <p:spPr bwMode="auto">
          <a:xfrm>
            <a:off x="0" y="0"/>
            <a:ext cx="27432000" cy="2400300"/>
          </a:xfrm>
          <a:prstGeom prst="rect">
            <a:avLst/>
          </a:prstGeom>
          <a:gradFill flip="none" rotWithShape="1">
            <a:gsLst>
              <a:gs pos="0">
                <a:schemeClr val="bg2">
                  <a:lumMod val="90000"/>
                </a:schemeClr>
              </a:gs>
              <a:gs pos="0">
                <a:srgbClr val="C99700"/>
              </a:gs>
              <a:gs pos="73000">
                <a:schemeClr val="bg1">
                  <a:lumMod val="0"/>
                  <a:lumOff val="100000"/>
                </a:schemeClr>
              </a:gs>
            </a:gsLst>
            <a:lin ang="5400000" scaled="1"/>
            <a:tileRect/>
          </a:gradFill>
          <a:ln w="9525">
            <a:solidFill>
              <a:srgbClr val="002855"/>
            </a:solidFill>
            <a:miter lim="800000"/>
            <a:headEnd/>
            <a:tailEnd/>
          </a:ln>
          <a:effectLst/>
        </p:spPr>
        <p:txBody>
          <a:bodyPr wrap="none" lIns="52249" tIns="26124" rIns="52249" bIns="26124" anchor="ctr"/>
          <a:lstStyle/>
          <a:p>
            <a:pPr lvl="0"/>
            <a:endParaRPr lang="en-US" dirty="0"/>
          </a:p>
        </p:txBody>
      </p:sp>
      <p:pic>
        <p:nvPicPr>
          <p:cNvPr id="2" name="Picture 1"/>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548641" y="612648"/>
            <a:ext cx="2761491" cy="1261874"/>
          </a:xfrm>
          <a:prstGeom prst="rect">
            <a:avLst/>
          </a:prstGeom>
        </p:spPr>
      </p:pic>
      <p:sp>
        <p:nvSpPr>
          <p:cNvPr id="27" name="Text Box 14"/>
          <p:cNvSpPr txBox="1">
            <a:spLocks noChangeArrowheads="1"/>
          </p:cNvSpPr>
          <p:nvPr userDrawn="1"/>
        </p:nvSpPr>
        <p:spPr bwMode="auto">
          <a:xfrm>
            <a:off x="918370" y="1615694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smtClean="0">
                <a:solidFill>
                  <a:schemeClr val="bg1">
                    <a:lumMod val="50000"/>
                  </a:schemeClr>
                </a:solidFill>
                <a:latin typeface="Arial" charset="0"/>
              </a:rPr>
              <a:t>RESEARCH POSTER PRESENTATION </a:t>
            </a:r>
            <a:r>
              <a:rPr lang="en-US" sz="300" b="1" dirty="0">
                <a:solidFill>
                  <a:schemeClr val="bg1">
                    <a:lumMod val="50000"/>
                  </a:schemeClr>
                </a:solidFill>
                <a:latin typeface="Arial" charset="0"/>
              </a:rPr>
              <a:t>DESIGN © </a:t>
            </a:r>
            <a:r>
              <a:rPr lang="en-US" sz="300" b="1" dirty="0" smtClean="0">
                <a:solidFill>
                  <a:schemeClr val="bg1">
                    <a:lumMod val="50000"/>
                  </a:schemeClr>
                </a:solidFill>
                <a:latin typeface="Arial" charset="0"/>
              </a:rPr>
              <a:t>2012</a:t>
            </a:r>
            <a:endParaRPr lang="en-US" sz="300" b="1" dirty="0">
              <a:solidFill>
                <a:schemeClr val="bg1">
                  <a:lumMod val="50000"/>
                </a:schemeClr>
              </a:solidFill>
              <a:latin typeface="Arial" charset="0"/>
            </a:endParaRPr>
          </a:p>
          <a:p>
            <a:pPr eaLnBrk="0" hangingPunct="0">
              <a:lnSpc>
                <a:spcPct val="65000"/>
              </a:lnSpc>
              <a:spcBef>
                <a:spcPct val="50000"/>
              </a:spcBef>
              <a:defRPr/>
            </a:pPr>
            <a:r>
              <a:rPr lang="en-US" sz="600" b="1" dirty="0">
                <a:solidFill>
                  <a:schemeClr val="bg1">
                    <a:lumMod val="50000"/>
                  </a:schemeClr>
                </a:solidFill>
                <a:latin typeface="Arial" charset="0"/>
              </a:rPr>
              <a:t>www.PosterPresentations.com</a:t>
            </a:r>
          </a:p>
        </p:txBody>
      </p:sp>
    </p:spTree>
  </p:cSld>
  <p:clrMap bg1="lt1" tx1="dk1" bg2="lt2" tx2="dk2" accent1="accent1" accent2="accent2" accent3="accent3" accent4="accent4" accent5="accent5" accent6="accent6" hlink="hlink" folHlink="folHlink"/>
  <p:sldLayoutIdLst>
    <p:sldLayoutId id="2147483654" r:id="rId1"/>
  </p:sldLayoutIdLst>
  <p:timing>
    <p:tnLst>
      <p:par>
        <p:cTn id="1" dur="indefinite" restart="never" nodeType="tmRoot"/>
      </p:par>
    </p:tnLst>
  </p:timing>
  <p:txStyles>
    <p:titleStyle>
      <a:lvl1pPr algn="ctr" defTabSz="2507943" rtl="0" eaLnBrk="1" latinLnBrk="0" hangingPunct="1">
        <a:spcBef>
          <a:spcPct val="0"/>
        </a:spcBef>
        <a:buNone/>
        <a:defRPr sz="5000" kern="1200">
          <a:solidFill>
            <a:schemeClr val="bg1"/>
          </a:solidFill>
          <a:latin typeface="Trebuchet MS" pitchFamily="34" charset="0"/>
          <a:ea typeface="+mj-ea"/>
          <a:cs typeface="+mj-cs"/>
        </a:defRPr>
      </a:lvl1pPr>
    </p:titleStyle>
    <p:bodyStyle>
      <a:lvl1pPr marL="940479" indent="-940479" algn="l" defTabSz="2507943" rtl="0" eaLnBrk="1" latinLnBrk="0" hangingPunct="1">
        <a:spcBef>
          <a:spcPct val="20000"/>
        </a:spcBef>
        <a:buFont typeface="Arial" pitchFamily="34" charset="0"/>
        <a:buChar char="•"/>
        <a:defRPr sz="8800" kern="1200">
          <a:solidFill>
            <a:schemeClr val="tx1"/>
          </a:solidFill>
          <a:latin typeface="+mn-lt"/>
          <a:ea typeface="+mn-ea"/>
          <a:cs typeface="+mn-cs"/>
        </a:defRPr>
      </a:lvl1pPr>
      <a:lvl2pPr marL="2037704" indent="-783732" algn="l" defTabSz="2507943"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929" indent="-626986" algn="l" defTabSz="2507943"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901"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872"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p:bodyStyle>
    <p:otherStyle>
      <a:defPPr>
        <a:defRPr lang="en-US"/>
      </a:defPPr>
      <a:lvl1pPr marL="0" algn="l" defTabSz="2507943" rtl="0" eaLnBrk="1" latinLnBrk="0" hangingPunct="1">
        <a:defRPr sz="4900" kern="1200">
          <a:solidFill>
            <a:schemeClr val="tx1"/>
          </a:solidFill>
          <a:latin typeface="+mn-lt"/>
          <a:ea typeface="+mn-ea"/>
          <a:cs typeface="+mn-cs"/>
        </a:defRPr>
      </a:lvl1pPr>
      <a:lvl2pPr marL="1253972" algn="l" defTabSz="2507943" rtl="0" eaLnBrk="1" latinLnBrk="0" hangingPunct="1">
        <a:defRPr sz="4900" kern="1200">
          <a:solidFill>
            <a:schemeClr val="tx1"/>
          </a:solidFill>
          <a:latin typeface="+mn-lt"/>
          <a:ea typeface="+mn-ea"/>
          <a:cs typeface="+mn-cs"/>
        </a:defRPr>
      </a:lvl2pPr>
      <a:lvl3pPr marL="2507943" algn="l" defTabSz="2507943" rtl="0" eaLnBrk="1" latinLnBrk="0" hangingPunct="1">
        <a:defRPr sz="4900" kern="1200">
          <a:solidFill>
            <a:schemeClr val="tx1"/>
          </a:solidFill>
          <a:latin typeface="+mn-lt"/>
          <a:ea typeface="+mn-ea"/>
          <a:cs typeface="+mn-cs"/>
        </a:defRPr>
      </a:lvl3pPr>
      <a:lvl4pPr marL="3761915" algn="l" defTabSz="2507943" rtl="0" eaLnBrk="1" latinLnBrk="0" hangingPunct="1">
        <a:defRPr sz="4900" kern="1200">
          <a:solidFill>
            <a:schemeClr val="tx1"/>
          </a:solidFill>
          <a:latin typeface="+mn-lt"/>
          <a:ea typeface="+mn-ea"/>
          <a:cs typeface="+mn-cs"/>
        </a:defRPr>
      </a:lvl4pPr>
      <a:lvl5pPr marL="5015886" algn="l" defTabSz="2507943" rtl="0" eaLnBrk="1" latinLnBrk="0" hangingPunct="1">
        <a:defRPr sz="4900" kern="1200">
          <a:solidFill>
            <a:schemeClr val="tx1"/>
          </a:solidFill>
          <a:latin typeface="+mn-lt"/>
          <a:ea typeface="+mn-ea"/>
          <a:cs typeface="+mn-cs"/>
        </a:defRPr>
      </a:lvl5pPr>
      <a:lvl6pPr marL="6269858" algn="l" defTabSz="2507943" rtl="0" eaLnBrk="1" latinLnBrk="0" hangingPunct="1">
        <a:defRPr sz="4900" kern="1200">
          <a:solidFill>
            <a:schemeClr val="tx1"/>
          </a:solidFill>
          <a:latin typeface="+mn-lt"/>
          <a:ea typeface="+mn-ea"/>
          <a:cs typeface="+mn-cs"/>
        </a:defRPr>
      </a:lvl6pPr>
      <a:lvl7pPr marL="7523830" algn="l" defTabSz="2507943" rtl="0" eaLnBrk="1" latinLnBrk="0" hangingPunct="1">
        <a:defRPr sz="4900" kern="1200">
          <a:solidFill>
            <a:schemeClr val="tx1"/>
          </a:solidFill>
          <a:latin typeface="+mn-lt"/>
          <a:ea typeface="+mn-ea"/>
          <a:cs typeface="+mn-cs"/>
        </a:defRPr>
      </a:lvl7pPr>
      <a:lvl8pPr marL="8777801" algn="l" defTabSz="2507943" rtl="0" eaLnBrk="1" latinLnBrk="0" hangingPunct="1">
        <a:defRPr sz="4900" kern="1200">
          <a:solidFill>
            <a:schemeClr val="tx1"/>
          </a:solidFill>
          <a:latin typeface="+mn-lt"/>
          <a:ea typeface="+mn-ea"/>
          <a:cs typeface="+mn-cs"/>
        </a:defRPr>
      </a:lvl8pPr>
      <a:lvl9pPr marL="10031773" algn="l" defTabSz="2507943" rtl="0" eaLnBrk="1" latinLnBrk="0" hangingPunct="1">
        <a:defRPr sz="4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4" Type="http://schemas.openxmlformats.org/officeDocument/2006/relationships/image" Target="../media/image6.jpeg"/><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576461" y="3403008"/>
            <a:ext cx="6274921" cy="7601188"/>
          </a:xfrm>
        </p:spPr>
        <p:txBody>
          <a:bodyPr/>
          <a:lstStyle/>
          <a:p>
            <a:pPr marL="285750" indent="-285750">
              <a:buFont typeface="Arial" charset="0"/>
              <a:buChar char="•"/>
            </a:pPr>
            <a:r>
              <a:rPr lang="en-US" sz="1600" dirty="0" smtClean="0">
                <a:latin typeface="Trebuchet MS" charset="0"/>
                <a:ea typeface="Trebuchet MS" charset="0"/>
                <a:cs typeface="Trebuchet MS" charset="0"/>
              </a:rPr>
              <a:t>Exclusive </a:t>
            </a:r>
            <a:r>
              <a:rPr lang="en-US" sz="1600" dirty="0">
                <a:latin typeface="Trebuchet MS" charset="0"/>
                <a:ea typeface="Trebuchet MS" charset="0"/>
                <a:cs typeface="Trebuchet MS" charset="0"/>
              </a:rPr>
              <a:t>breastfeeding is the optimal form of infant nutrition for the first 6</a:t>
            </a:r>
            <a:r>
              <a:rPr lang="en-US" sz="1600" dirty="0" smtClean="0">
                <a:latin typeface="Trebuchet MS" charset="0"/>
                <a:ea typeface="Trebuchet MS" charset="0"/>
                <a:cs typeface="Trebuchet MS" charset="0"/>
              </a:rPr>
              <a:t> </a:t>
            </a:r>
            <a:r>
              <a:rPr lang="en-US" sz="1600" dirty="0">
                <a:latin typeface="Trebuchet MS" charset="0"/>
                <a:ea typeface="Trebuchet MS" charset="0"/>
                <a:cs typeface="Trebuchet MS" charset="0"/>
              </a:rPr>
              <a:t>months of life and is associated with multiple health benefits for infants and mothers</a:t>
            </a:r>
            <a:r>
              <a:rPr lang="en-US" sz="1600" dirty="0" smtClean="0">
                <a:latin typeface="Trebuchet MS" charset="0"/>
                <a:ea typeface="Trebuchet MS" charset="0"/>
                <a:cs typeface="Trebuchet MS" charset="0"/>
              </a:rPr>
              <a:t>.</a:t>
            </a:r>
            <a:r>
              <a:rPr lang="en-US" sz="1600" dirty="0">
                <a:latin typeface="Trebuchet MS" charset="0"/>
                <a:ea typeface="Trebuchet MS" charset="0"/>
                <a:cs typeface="Trebuchet MS" charset="0"/>
              </a:rPr>
              <a:t> </a:t>
            </a:r>
          </a:p>
          <a:p>
            <a:pPr marL="285750" indent="-285750">
              <a:buFont typeface="Arial" charset="0"/>
              <a:buChar char="•"/>
            </a:pPr>
            <a:r>
              <a:rPr lang="en-US" sz="1600" dirty="0" smtClean="0">
                <a:latin typeface="Trebuchet MS" charset="0"/>
                <a:ea typeface="Trebuchet MS" charset="0"/>
                <a:cs typeface="Trebuchet MS" charset="0"/>
              </a:rPr>
              <a:t>Formula </a:t>
            </a:r>
            <a:r>
              <a:rPr lang="en-US" sz="1600" dirty="0">
                <a:latin typeface="Trebuchet MS" charset="0"/>
                <a:ea typeface="Trebuchet MS" charset="0"/>
                <a:cs typeface="Trebuchet MS" charset="0"/>
              </a:rPr>
              <a:t>exposure in infancy is associated with higher rates of asthma, allergies, obesity, pyloric stenosis, and other health problems.</a:t>
            </a:r>
            <a:r>
              <a:rPr lang="en-US" sz="1600" baseline="30000" dirty="0">
                <a:latin typeface="Trebuchet MS" charset="0"/>
                <a:ea typeface="Trebuchet MS" charset="0"/>
                <a:cs typeface="Trebuchet MS" charset="0"/>
              </a:rPr>
              <a:t>1</a:t>
            </a:r>
            <a:r>
              <a:rPr lang="en-US" sz="1600" dirty="0">
                <a:latin typeface="Trebuchet MS" charset="0"/>
                <a:ea typeface="Trebuchet MS" charset="0"/>
                <a:cs typeface="Trebuchet MS" charset="0"/>
              </a:rPr>
              <a:t> </a:t>
            </a:r>
            <a:endParaRPr lang="en-US" sz="1600" dirty="0" smtClean="0">
              <a:latin typeface="Trebuchet MS" charset="0"/>
              <a:ea typeface="Trebuchet MS" charset="0"/>
              <a:cs typeface="Trebuchet MS" charset="0"/>
            </a:endParaRPr>
          </a:p>
          <a:p>
            <a:pPr marL="285750" indent="-285750">
              <a:buFont typeface="Arial" charset="0"/>
              <a:buChar char="•"/>
            </a:pPr>
            <a:r>
              <a:rPr lang="en-US" sz="1600" dirty="0">
                <a:latin typeface="Trebuchet MS" charset="0"/>
                <a:ea typeface="Trebuchet MS" charset="0"/>
                <a:cs typeface="Trebuchet MS" charset="0"/>
              </a:rPr>
              <a:t>R</a:t>
            </a:r>
            <a:r>
              <a:rPr lang="en-US" sz="1600" dirty="0" smtClean="0">
                <a:latin typeface="Trebuchet MS" charset="0"/>
                <a:ea typeface="Trebuchet MS" charset="0"/>
                <a:cs typeface="Trebuchet MS" charset="0"/>
              </a:rPr>
              <a:t>eceipt </a:t>
            </a:r>
            <a:r>
              <a:rPr lang="en-US" sz="1600" dirty="0">
                <a:latin typeface="Trebuchet MS" charset="0"/>
                <a:ea typeface="Trebuchet MS" charset="0"/>
                <a:cs typeface="Trebuchet MS" charset="0"/>
              </a:rPr>
              <a:t>of formula in the hospital is associated with decreased breastfeeding duration and </a:t>
            </a:r>
            <a:r>
              <a:rPr lang="en-US" sz="1600" dirty="0" smtClean="0">
                <a:latin typeface="Trebuchet MS" charset="0"/>
                <a:ea typeface="Trebuchet MS" charset="0"/>
                <a:cs typeface="Trebuchet MS" charset="0"/>
              </a:rPr>
              <a:t>exclusivity. </a:t>
            </a:r>
            <a:r>
              <a:rPr lang="en-US" sz="1600" baseline="30000" dirty="0">
                <a:latin typeface="Trebuchet MS" charset="0"/>
                <a:ea typeface="Trebuchet MS" charset="0"/>
                <a:cs typeface="Trebuchet MS" charset="0"/>
              </a:rPr>
              <a:t>2 </a:t>
            </a:r>
            <a:endParaRPr lang="en-US" sz="1600" baseline="30000" dirty="0" smtClean="0">
              <a:latin typeface="Trebuchet MS" charset="0"/>
              <a:ea typeface="Trebuchet MS" charset="0"/>
              <a:cs typeface="Trebuchet MS" charset="0"/>
            </a:endParaRPr>
          </a:p>
          <a:p>
            <a:pPr marL="285750" indent="-285750">
              <a:buFont typeface="Arial" charset="0"/>
              <a:buChar char="•"/>
            </a:pPr>
            <a:r>
              <a:rPr lang="en-US" sz="1600" dirty="0" smtClean="0">
                <a:latin typeface="Trebuchet MS" charset="0"/>
                <a:ea typeface="Trebuchet MS" charset="0"/>
                <a:cs typeface="Trebuchet MS" charset="0"/>
              </a:rPr>
              <a:t>These </a:t>
            </a:r>
            <a:r>
              <a:rPr lang="en-US" sz="1600" dirty="0">
                <a:latin typeface="Trebuchet MS" charset="0"/>
                <a:ea typeface="Trebuchet MS" charset="0"/>
                <a:cs typeface="Trebuchet MS" charset="0"/>
              </a:rPr>
              <a:t>consequences emphasize the importance of having strong in-hospital breastfeeding support and education networks for when formula is not medically indicated</a:t>
            </a:r>
            <a:r>
              <a:rPr lang="en-US" sz="1600" dirty="0" smtClean="0">
                <a:latin typeface="Trebuchet MS" charset="0"/>
                <a:ea typeface="Trebuchet MS" charset="0"/>
                <a:cs typeface="Trebuchet MS" charset="0"/>
              </a:rPr>
              <a:t>.</a:t>
            </a:r>
          </a:p>
          <a:p>
            <a:pPr marL="285750" indent="-285750">
              <a:buFont typeface="Arial" charset="0"/>
              <a:buChar char="•"/>
            </a:pPr>
            <a:r>
              <a:rPr lang="en-US" sz="1600" dirty="0">
                <a:latin typeface="Trebuchet MS" charset="0"/>
                <a:ea typeface="Trebuchet MS" charset="0"/>
                <a:cs typeface="Trebuchet MS" charset="0"/>
              </a:rPr>
              <a:t>National and international guidelines provide general recommendations for supplementation, but still allow wide latitude for </a:t>
            </a:r>
            <a:r>
              <a:rPr lang="en-US" sz="1600" dirty="0" smtClean="0">
                <a:latin typeface="Trebuchet MS" charset="0"/>
                <a:ea typeface="Trebuchet MS" charset="0"/>
                <a:cs typeface="Trebuchet MS" charset="0"/>
              </a:rPr>
              <a:t>interpretation. </a:t>
            </a:r>
          </a:p>
          <a:p>
            <a:pPr marL="285750" indent="-285750">
              <a:buFont typeface="Arial" charset="0"/>
              <a:buChar char="•"/>
            </a:pPr>
            <a:r>
              <a:rPr lang="en-US" sz="1600" dirty="0" smtClean="0">
                <a:latin typeface="Trebuchet MS" charset="0"/>
                <a:ea typeface="Trebuchet MS" charset="0"/>
                <a:cs typeface="Trebuchet MS" charset="0"/>
              </a:rPr>
              <a:t>The </a:t>
            </a:r>
            <a:r>
              <a:rPr lang="en-US" sz="1600" dirty="0">
                <a:latin typeface="Trebuchet MS" charset="0"/>
                <a:ea typeface="Trebuchet MS" charset="0"/>
                <a:cs typeface="Trebuchet MS" charset="0"/>
              </a:rPr>
              <a:t>American Academy of Pediatrics has endorsed the World Health Organization’s recommendations for hospital practices to promote breastfeeding, and US hospitals are encouraged to adopt these practices</a:t>
            </a:r>
            <a:r>
              <a:rPr lang="en-US" sz="1600" dirty="0" smtClean="0">
                <a:latin typeface="Trebuchet MS" charset="0"/>
                <a:ea typeface="Trebuchet MS" charset="0"/>
                <a:cs typeface="Trebuchet MS" charset="0"/>
              </a:rPr>
              <a:t>. </a:t>
            </a:r>
            <a:r>
              <a:rPr lang="en-US" sz="1600" baseline="30000" dirty="0" smtClean="0">
                <a:latin typeface="Trebuchet MS" charset="0"/>
                <a:ea typeface="Trebuchet MS" charset="0"/>
                <a:cs typeface="Trebuchet MS" charset="0"/>
              </a:rPr>
              <a:t>4</a:t>
            </a:r>
            <a:endParaRPr lang="en-US" sz="1600" dirty="0" smtClean="0">
              <a:latin typeface="Trebuchet MS" charset="0"/>
              <a:ea typeface="Trebuchet MS" charset="0"/>
              <a:cs typeface="Trebuchet MS" charset="0"/>
            </a:endParaRPr>
          </a:p>
          <a:p>
            <a:pPr marL="285750" indent="-285750">
              <a:buFont typeface="Arial" charset="0"/>
              <a:buChar char="•"/>
            </a:pPr>
            <a:r>
              <a:rPr lang="en-US" sz="1600" dirty="0" smtClean="0">
                <a:latin typeface="Trebuchet MS" charset="0"/>
                <a:ea typeface="Trebuchet MS" charset="0"/>
                <a:cs typeface="Trebuchet MS" charset="0"/>
              </a:rPr>
              <a:t>Provider </a:t>
            </a:r>
            <a:r>
              <a:rPr lang="en-US" sz="1600" dirty="0">
                <a:latin typeface="Trebuchet MS" charset="0"/>
                <a:ea typeface="Trebuchet MS" charset="0"/>
                <a:cs typeface="Trebuchet MS" charset="0"/>
              </a:rPr>
              <a:t>opinions have the potential to affect implementation of practices and may identify areas where additional effort </a:t>
            </a:r>
            <a:r>
              <a:rPr lang="en-US" sz="1600" dirty="0" smtClean="0">
                <a:latin typeface="Trebuchet MS" charset="0"/>
                <a:ea typeface="Trebuchet MS" charset="0"/>
                <a:cs typeface="Trebuchet MS" charset="0"/>
              </a:rPr>
              <a:t>is needed.</a:t>
            </a:r>
          </a:p>
          <a:p>
            <a:pPr marL="285750" indent="-285750">
              <a:buFont typeface="Arial" charset="0"/>
              <a:buChar char="•"/>
            </a:pPr>
            <a:r>
              <a:rPr lang="en-US" sz="1600" dirty="0">
                <a:latin typeface="Trebuchet MS" charset="0"/>
                <a:ea typeface="Trebuchet MS" charset="0"/>
                <a:cs typeface="Trebuchet MS" charset="0"/>
              </a:rPr>
              <a:t>Significant practice variation in each of these areas is therefore likely across </a:t>
            </a:r>
            <a:r>
              <a:rPr lang="en-US" sz="1600" dirty="0" smtClean="0">
                <a:latin typeface="Trebuchet MS" charset="0"/>
                <a:ea typeface="Trebuchet MS" charset="0"/>
                <a:cs typeface="Trebuchet MS" charset="0"/>
              </a:rPr>
              <a:t>the Better </a:t>
            </a:r>
            <a:r>
              <a:rPr lang="en-US" sz="1600" dirty="0">
                <a:latin typeface="Trebuchet MS" charset="0"/>
                <a:ea typeface="Trebuchet MS" charset="0"/>
                <a:cs typeface="Trebuchet MS" charset="0"/>
              </a:rPr>
              <a:t>Outcomes through Research for </a:t>
            </a:r>
            <a:r>
              <a:rPr lang="en-US" sz="1600" dirty="0" smtClean="0">
                <a:latin typeface="Trebuchet MS" charset="0"/>
                <a:ea typeface="Trebuchet MS" charset="0"/>
                <a:cs typeface="Trebuchet MS" charset="0"/>
              </a:rPr>
              <a:t>Newborn (BORN) </a:t>
            </a:r>
            <a:r>
              <a:rPr lang="en-US" sz="1600" dirty="0">
                <a:latin typeface="Trebuchet MS" charset="0"/>
                <a:ea typeface="Trebuchet MS" charset="0"/>
                <a:cs typeface="Trebuchet MS" charset="0"/>
              </a:rPr>
              <a:t>hospitals. </a:t>
            </a:r>
            <a:endParaRPr lang="en-US" sz="1600" dirty="0" smtClean="0">
              <a:latin typeface="Trebuchet MS" charset="0"/>
              <a:ea typeface="Trebuchet MS" charset="0"/>
              <a:cs typeface="Trebuchet MS" charset="0"/>
            </a:endParaRPr>
          </a:p>
          <a:p>
            <a:pPr marL="285750" indent="-285750">
              <a:buFont typeface="Arial" charset="0"/>
              <a:buChar char="•"/>
            </a:pPr>
            <a:r>
              <a:rPr lang="en-US" sz="1600" dirty="0">
                <a:latin typeface="Trebuchet MS" charset="0"/>
                <a:ea typeface="Trebuchet MS" charset="0"/>
                <a:cs typeface="Trebuchet MS" charset="0"/>
              </a:rPr>
              <a:t>The BORN Network is a national collaborative of pediatric clinicians and researchers who evaluate </a:t>
            </a:r>
            <a:r>
              <a:rPr lang="en-US" sz="1600" dirty="0" smtClean="0">
                <a:latin typeface="Trebuchet MS" charset="0"/>
                <a:ea typeface="Trebuchet MS" charset="0"/>
                <a:cs typeface="Trebuchet MS" charset="0"/>
              </a:rPr>
              <a:t>newborn care </a:t>
            </a:r>
            <a:r>
              <a:rPr lang="en-US" sz="1600" dirty="0">
                <a:latin typeface="Trebuchet MS" charset="0"/>
                <a:ea typeface="Trebuchet MS" charset="0"/>
                <a:cs typeface="Trebuchet MS" charset="0"/>
              </a:rPr>
              <a:t>in the birth setting and </a:t>
            </a:r>
            <a:r>
              <a:rPr lang="en-US" sz="1600" dirty="0" smtClean="0">
                <a:latin typeface="Trebuchet MS" charset="0"/>
                <a:ea typeface="Trebuchet MS" charset="0"/>
                <a:cs typeface="Trebuchet MS" charset="0"/>
              </a:rPr>
              <a:t>transition </a:t>
            </a:r>
            <a:r>
              <a:rPr lang="en-US" sz="1600" dirty="0">
                <a:latin typeface="Trebuchet MS" charset="0"/>
                <a:ea typeface="Trebuchet MS" charset="0"/>
                <a:cs typeface="Trebuchet MS" charset="0"/>
              </a:rPr>
              <a:t>to home. </a:t>
            </a:r>
            <a:endParaRPr lang="en-US" sz="1600" dirty="0" smtClean="0">
              <a:latin typeface="Trebuchet MS" charset="0"/>
              <a:ea typeface="Trebuchet MS" charset="0"/>
              <a:cs typeface="Trebuchet MS" charset="0"/>
            </a:endParaRPr>
          </a:p>
          <a:p>
            <a:pPr marL="285750" indent="-285750">
              <a:buFont typeface="Arial" charset="0"/>
              <a:buChar char="•"/>
            </a:pPr>
            <a:endParaRPr lang="en-US" sz="1600" dirty="0">
              <a:latin typeface="Trebuchet MS" charset="0"/>
              <a:ea typeface="Trebuchet MS" charset="0"/>
              <a:cs typeface="Trebuchet MS" charset="0"/>
            </a:endParaRPr>
          </a:p>
        </p:txBody>
      </p:sp>
      <p:sp>
        <p:nvSpPr>
          <p:cNvPr id="3" name="Text Placeholder 2"/>
          <p:cNvSpPr>
            <a:spLocks noGrp="1"/>
          </p:cNvSpPr>
          <p:nvPr>
            <p:ph type="body" sz="quarter" idx="11"/>
          </p:nvPr>
        </p:nvSpPr>
        <p:spPr>
          <a:xfrm>
            <a:off x="604170" y="3010109"/>
            <a:ext cx="6280547" cy="382517"/>
          </a:xfrm>
        </p:spPr>
        <p:txBody>
          <a:bodyPr/>
          <a:lstStyle/>
          <a:p>
            <a:r>
              <a:rPr lang="en-US" dirty="0" smtClean="0"/>
              <a:t>BACKGROUND</a:t>
            </a:r>
            <a:endParaRPr lang="en-US" dirty="0"/>
          </a:p>
        </p:txBody>
      </p:sp>
      <p:sp>
        <p:nvSpPr>
          <p:cNvPr id="5" name="Text Placeholder 4"/>
          <p:cNvSpPr>
            <a:spLocks noGrp="1"/>
          </p:cNvSpPr>
          <p:nvPr>
            <p:ph type="body" sz="quarter" idx="20"/>
          </p:nvPr>
        </p:nvSpPr>
        <p:spPr>
          <a:xfrm>
            <a:off x="576461" y="10604244"/>
            <a:ext cx="6281539" cy="382517"/>
          </a:xfrm>
        </p:spPr>
        <p:txBody>
          <a:bodyPr/>
          <a:lstStyle/>
          <a:p>
            <a:r>
              <a:rPr lang="en-US" dirty="0" smtClean="0"/>
              <a:t>OBJECTIVE</a:t>
            </a:r>
            <a:endParaRPr lang="en-US" dirty="0"/>
          </a:p>
        </p:txBody>
      </p:sp>
      <p:sp>
        <p:nvSpPr>
          <p:cNvPr id="6" name="Text Placeholder 5"/>
          <p:cNvSpPr>
            <a:spLocks noGrp="1"/>
          </p:cNvSpPr>
          <p:nvPr>
            <p:ph type="body" sz="quarter" idx="21"/>
          </p:nvPr>
        </p:nvSpPr>
        <p:spPr>
          <a:xfrm>
            <a:off x="577454" y="13560130"/>
            <a:ext cx="6280546" cy="3070717"/>
          </a:xfrm>
        </p:spPr>
        <p:txBody>
          <a:bodyPr/>
          <a:lstStyle/>
          <a:p>
            <a:pPr marL="342900" indent="-342900">
              <a:buFont typeface="Arial" charset="0"/>
              <a:buChar char="•"/>
            </a:pPr>
            <a:r>
              <a:rPr lang="en-US" sz="1600" dirty="0" smtClean="0">
                <a:latin typeface="Trebuchet MS" charset="0"/>
                <a:ea typeface="Trebuchet MS" charset="0"/>
                <a:cs typeface="Trebuchet MS" charset="0"/>
              </a:rPr>
              <a:t>Mixed-method study.</a:t>
            </a:r>
          </a:p>
          <a:p>
            <a:pPr marL="342900" indent="-342900">
              <a:buFont typeface="Arial" charset="0"/>
              <a:buChar char="•"/>
            </a:pPr>
            <a:r>
              <a:rPr lang="en-US" sz="1600" dirty="0" smtClean="0">
                <a:latin typeface="Trebuchet MS" charset="0"/>
                <a:ea typeface="Trebuchet MS" charset="0"/>
                <a:cs typeface="Trebuchet MS" charset="0"/>
              </a:rPr>
              <a:t>Created </a:t>
            </a:r>
            <a:r>
              <a:rPr lang="en-US" sz="1600" dirty="0" smtClean="0">
                <a:latin typeface="Trebuchet MS" charset="0"/>
                <a:ea typeface="Trebuchet MS" charset="0"/>
                <a:cs typeface="Trebuchet MS" charset="0"/>
              </a:rPr>
              <a:t>a </a:t>
            </a:r>
            <a:r>
              <a:rPr lang="en-US" sz="1600" dirty="0" smtClean="0">
                <a:latin typeface="Trebuchet MS" charset="0"/>
                <a:ea typeface="Trebuchet MS" charset="0"/>
                <a:cs typeface="Trebuchet MS" charset="0"/>
              </a:rPr>
              <a:t>cross-sectional, electronic survey based on a literature search </a:t>
            </a:r>
            <a:endParaRPr lang="en-US" sz="1600" dirty="0" smtClean="0">
              <a:latin typeface="Trebuchet MS" charset="0"/>
              <a:ea typeface="Trebuchet MS" charset="0"/>
              <a:cs typeface="Trebuchet MS" charset="0"/>
            </a:endParaRPr>
          </a:p>
          <a:p>
            <a:pPr marL="342900" indent="-342900">
              <a:buFont typeface="Arial" charset="0"/>
              <a:buChar char="•"/>
            </a:pPr>
            <a:r>
              <a:rPr lang="en-US" sz="1600" dirty="0" smtClean="0">
                <a:latin typeface="Trebuchet MS" charset="0"/>
                <a:ea typeface="Trebuchet MS" charset="0"/>
                <a:cs typeface="Trebuchet MS" charset="0"/>
              </a:rPr>
              <a:t>Survey </a:t>
            </a:r>
            <a:r>
              <a:rPr lang="en-US" sz="1600" dirty="0" smtClean="0">
                <a:latin typeface="Trebuchet MS" charset="0"/>
                <a:ea typeface="Trebuchet MS" charset="0"/>
                <a:cs typeface="Trebuchet MS" charset="0"/>
              </a:rPr>
              <a:t>consisted of 69 total questions: </a:t>
            </a:r>
          </a:p>
          <a:p>
            <a:pPr marL="1647825" lvl="1" indent="-342900">
              <a:buFont typeface="Arial" charset="0"/>
              <a:buChar char="•"/>
            </a:pPr>
            <a:r>
              <a:rPr lang="en-US" sz="1600" dirty="0" smtClean="0">
                <a:latin typeface="Trebuchet MS" charset="0"/>
                <a:ea typeface="Trebuchet MS" charset="0"/>
                <a:cs typeface="Trebuchet MS" charset="0"/>
              </a:rPr>
              <a:t>44 multiple choice questions (including 7 Likert scale questions). </a:t>
            </a:r>
          </a:p>
          <a:p>
            <a:pPr marL="1647825" lvl="1" indent="-342900">
              <a:buFont typeface="Arial" charset="0"/>
              <a:buChar char="•"/>
            </a:pPr>
            <a:r>
              <a:rPr lang="en-US" sz="1600" dirty="0" smtClean="0">
                <a:latin typeface="Trebuchet MS" charset="0"/>
                <a:ea typeface="Trebuchet MS" charset="0"/>
                <a:cs typeface="Trebuchet MS" charset="0"/>
              </a:rPr>
              <a:t>13 fill in the blank number questions.</a:t>
            </a:r>
          </a:p>
          <a:p>
            <a:pPr marL="1647825" lvl="1" indent="-342900">
              <a:buFont typeface="Arial" charset="0"/>
              <a:buChar char="•"/>
            </a:pPr>
            <a:r>
              <a:rPr lang="en-US" sz="1600" dirty="0" smtClean="0">
                <a:latin typeface="Trebuchet MS" charset="0"/>
                <a:ea typeface="Trebuchet MS" charset="0"/>
                <a:cs typeface="Trebuchet MS" charset="0"/>
              </a:rPr>
              <a:t>12 open ended questions. </a:t>
            </a:r>
          </a:p>
          <a:p>
            <a:endParaRPr lang="en-US" sz="1600" dirty="0" smtClean="0">
              <a:latin typeface="Trebuchet MS" charset="0"/>
              <a:ea typeface="Trebuchet MS" charset="0"/>
              <a:cs typeface="Trebuchet MS" charset="0"/>
            </a:endParaRPr>
          </a:p>
          <a:p>
            <a:endParaRPr lang="en-US" sz="1600" dirty="0">
              <a:latin typeface="Trebuchet MS" charset="0"/>
              <a:ea typeface="Trebuchet MS" charset="0"/>
              <a:cs typeface="Trebuchet MS" charset="0"/>
            </a:endParaRPr>
          </a:p>
        </p:txBody>
      </p:sp>
      <p:sp>
        <p:nvSpPr>
          <p:cNvPr id="7" name="Text Placeholder 6"/>
          <p:cNvSpPr>
            <a:spLocks noGrp="1"/>
          </p:cNvSpPr>
          <p:nvPr>
            <p:ph type="body" sz="quarter" idx="22"/>
          </p:nvPr>
        </p:nvSpPr>
        <p:spPr>
          <a:xfrm>
            <a:off x="598543" y="13194200"/>
            <a:ext cx="6280547" cy="382517"/>
          </a:xfrm>
        </p:spPr>
        <p:txBody>
          <a:bodyPr/>
          <a:lstStyle/>
          <a:p>
            <a:r>
              <a:rPr lang="en-US" dirty="0" smtClean="0"/>
              <a:t>DESIGN/METHODS</a:t>
            </a:r>
            <a:endParaRPr lang="en-US" dirty="0"/>
          </a:p>
        </p:txBody>
      </p:sp>
      <p:sp>
        <p:nvSpPr>
          <p:cNvPr id="8" name="Text Placeholder 7"/>
          <p:cNvSpPr>
            <a:spLocks noGrp="1"/>
          </p:cNvSpPr>
          <p:nvPr>
            <p:ph type="body" sz="quarter" idx="23"/>
          </p:nvPr>
        </p:nvSpPr>
        <p:spPr>
          <a:xfrm>
            <a:off x="7249893" y="6097982"/>
            <a:ext cx="6286500" cy="4745022"/>
          </a:xfrm>
        </p:spPr>
        <p:txBody>
          <a:bodyPr/>
          <a:lstStyle/>
          <a:p>
            <a:pPr marL="285750" indent="-285750">
              <a:buFont typeface="Arial" charset="0"/>
              <a:buChar char="•"/>
            </a:pPr>
            <a:r>
              <a:rPr lang="en-US" sz="1600" dirty="0" smtClean="0">
                <a:latin typeface="Trebuchet MS" charset="0"/>
                <a:ea typeface="Trebuchet MS" charset="0"/>
                <a:cs typeface="Trebuchet MS" charset="0"/>
              </a:rPr>
              <a:t>65 </a:t>
            </a:r>
            <a:r>
              <a:rPr lang="en-US" sz="1600" dirty="0">
                <a:latin typeface="Trebuchet MS" charset="0"/>
                <a:ea typeface="Trebuchet MS" charset="0"/>
                <a:cs typeface="Trebuchet MS" charset="0"/>
              </a:rPr>
              <a:t>of 97 (67%) BORN site leaders completed the survey; </a:t>
            </a:r>
          </a:p>
          <a:p>
            <a:pPr marL="849043" lvl="1" indent="-285750">
              <a:buFont typeface="Arial" charset="0"/>
              <a:buChar char="•"/>
            </a:pPr>
            <a:r>
              <a:rPr lang="en-US" sz="1600" dirty="0" smtClean="0">
                <a:latin typeface="Trebuchet MS" charset="0"/>
                <a:ea typeface="Trebuchet MS" charset="0"/>
                <a:cs typeface="Trebuchet MS" charset="0"/>
              </a:rPr>
              <a:t>52% </a:t>
            </a:r>
            <a:r>
              <a:rPr lang="en-US" sz="1600" dirty="0">
                <a:latin typeface="Trebuchet MS" charset="0"/>
                <a:ea typeface="Trebuchet MS" charset="0"/>
                <a:cs typeface="Trebuchet MS" charset="0"/>
              </a:rPr>
              <a:t>work at facilities designated </a:t>
            </a:r>
            <a:r>
              <a:rPr lang="en-US" sz="1600" dirty="0" smtClean="0">
                <a:latin typeface="Trebuchet MS" charset="0"/>
                <a:ea typeface="Trebuchet MS" charset="0"/>
                <a:cs typeface="Trebuchet MS" charset="0"/>
              </a:rPr>
              <a:t>Baby-Friendly</a:t>
            </a:r>
            <a:r>
              <a:rPr lang="en-US" sz="1600" dirty="0">
                <a:latin typeface="Trebuchet MS" charset="0"/>
                <a:ea typeface="Trebuchet MS" charset="0"/>
                <a:cs typeface="Trebuchet MS" charset="0"/>
              </a:rPr>
              <a:t>. </a:t>
            </a:r>
            <a:endParaRPr lang="en-US" sz="1600" dirty="0" smtClean="0">
              <a:latin typeface="Trebuchet MS" charset="0"/>
              <a:ea typeface="Trebuchet MS" charset="0"/>
              <a:cs typeface="Trebuchet MS" charset="0"/>
            </a:endParaRPr>
          </a:p>
          <a:p>
            <a:pPr marL="285750" indent="-285750">
              <a:buFont typeface="Arial" charset="0"/>
              <a:buChar char="•"/>
            </a:pPr>
            <a:r>
              <a:rPr lang="en-US" sz="1600" dirty="0" smtClean="0">
                <a:latin typeface="Trebuchet MS" charset="0"/>
                <a:ea typeface="Trebuchet MS" charset="0"/>
                <a:cs typeface="Trebuchet MS" charset="0"/>
              </a:rPr>
              <a:t>Provider </a:t>
            </a:r>
            <a:r>
              <a:rPr lang="en-US" sz="1600" dirty="0">
                <a:latin typeface="Trebuchet MS" charset="0"/>
                <a:ea typeface="Trebuchet MS" charset="0"/>
                <a:cs typeface="Trebuchet MS" charset="0"/>
              </a:rPr>
              <a:t>opinions for all topics did not vary significantly by hospital Baby-Friendly designation status (</a:t>
            </a:r>
            <a:r>
              <a:rPr lang="en-US" sz="1600" dirty="0" smtClean="0">
                <a:latin typeface="Trebuchet MS" charset="0"/>
                <a:ea typeface="Trebuchet MS" charset="0"/>
                <a:cs typeface="Trebuchet MS" charset="0"/>
              </a:rPr>
              <a:t>p&gt;0.05 for </a:t>
            </a:r>
            <a:r>
              <a:rPr lang="en-US" sz="1600" dirty="0">
                <a:latin typeface="Trebuchet MS" charset="0"/>
                <a:ea typeface="Trebuchet MS" charset="0"/>
                <a:cs typeface="Trebuchet MS" charset="0"/>
              </a:rPr>
              <a:t>all comparisons). </a:t>
            </a:r>
            <a:endParaRPr lang="en-US" sz="1600" dirty="0" smtClean="0">
              <a:latin typeface="Trebuchet MS" charset="0"/>
              <a:ea typeface="Trebuchet MS" charset="0"/>
              <a:cs typeface="Trebuchet MS" charset="0"/>
            </a:endParaRPr>
          </a:p>
          <a:p>
            <a:pPr marL="285750" indent="-285750">
              <a:buFont typeface="Arial" charset="0"/>
              <a:buChar char="•"/>
            </a:pPr>
            <a:r>
              <a:rPr lang="en-US" sz="1600" dirty="0" smtClean="0">
                <a:latin typeface="Trebuchet MS" charset="0"/>
                <a:ea typeface="Trebuchet MS" charset="0"/>
                <a:cs typeface="Trebuchet MS" charset="0"/>
              </a:rPr>
              <a:t>Likert-scale responses are represented  </a:t>
            </a:r>
            <a:r>
              <a:rPr lang="en-US" sz="1600" dirty="0">
                <a:latin typeface="Trebuchet MS" charset="0"/>
                <a:ea typeface="Trebuchet MS" charset="0"/>
                <a:cs typeface="Trebuchet MS" charset="0"/>
              </a:rPr>
              <a:t>in Table 1</a:t>
            </a:r>
            <a:r>
              <a:rPr lang="en-US" sz="1600" dirty="0" smtClean="0">
                <a:latin typeface="Trebuchet MS" charset="0"/>
                <a:ea typeface="Trebuchet MS" charset="0"/>
                <a:cs typeface="Trebuchet MS" charset="0"/>
              </a:rPr>
              <a:t>. </a:t>
            </a:r>
            <a:r>
              <a:rPr lang="en-US" sz="1600" baseline="30000" dirty="0" smtClean="0">
                <a:latin typeface="Trebuchet MS" charset="0"/>
                <a:ea typeface="Trebuchet MS" charset="0"/>
                <a:cs typeface="Trebuchet MS" charset="0"/>
              </a:rPr>
              <a:t>4</a:t>
            </a:r>
            <a:endParaRPr lang="en-US" sz="1600" dirty="0" smtClean="0">
              <a:latin typeface="Trebuchet MS" charset="0"/>
              <a:ea typeface="Trebuchet MS" charset="0"/>
              <a:cs typeface="Trebuchet MS" charset="0"/>
            </a:endParaRPr>
          </a:p>
          <a:p>
            <a:pPr marL="285750" indent="-285750">
              <a:buFont typeface="Arial" charset="0"/>
              <a:buChar char="•"/>
            </a:pPr>
            <a:r>
              <a:rPr lang="en-US" sz="1600" dirty="0" smtClean="0">
                <a:latin typeface="Trebuchet MS" charset="0"/>
                <a:ea typeface="Trebuchet MS" charset="0"/>
                <a:cs typeface="Trebuchet MS" charset="0"/>
              </a:rPr>
              <a:t>The majority of providers </a:t>
            </a:r>
            <a:r>
              <a:rPr lang="en-US" sz="1600" dirty="0">
                <a:latin typeface="Trebuchet MS" charset="0"/>
                <a:ea typeface="Trebuchet MS" charset="0"/>
                <a:cs typeface="Trebuchet MS" charset="0"/>
              </a:rPr>
              <a:t>had a very positive opinion </a:t>
            </a:r>
            <a:r>
              <a:rPr lang="en-US" sz="1600" dirty="0" smtClean="0">
                <a:latin typeface="Trebuchet MS" charset="0"/>
                <a:ea typeface="Trebuchet MS" charset="0"/>
                <a:cs typeface="Trebuchet MS" charset="0"/>
              </a:rPr>
              <a:t>about breastfeeding and had supportive </a:t>
            </a:r>
            <a:r>
              <a:rPr lang="en-US" sz="1600" dirty="0">
                <a:latin typeface="Trebuchet MS" charset="0"/>
                <a:ea typeface="Trebuchet MS" charset="0"/>
                <a:cs typeface="Trebuchet MS" charset="0"/>
              </a:rPr>
              <a:t>hospital </a:t>
            </a:r>
            <a:r>
              <a:rPr lang="en-US" sz="1600" dirty="0" smtClean="0">
                <a:latin typeface="Trebuchet MS" charset="0"/>
                <a:ea typeface="Trebuchet MS" charset="0"/>
                <a:cs typeface="Trebuchet MS" charset="0"/>
              </a:rPr>
              <a:t>practice, </a:t>
            </a:r>
            <a:r>
              <a:rPr lang="en-US" sz="1600" dirty="0">
                <a:latin typeface="Trebuchet MS" charset="0"/>
                <a:ea typeface="Trebuchet MS" charset="0"/>
                <a:cs typeface="Trebuchet MS" charset="0"/>
              </a:rPr>
              <a:t>though many felt it is important not to be too </a:t>
            </a:r>
            <a:r>
              <a:rPr lang="en-US" sz="1600" dirty="0" smtClean="0">
                <a:latin typeface="Trebuchet MS" charset="0"/>
                <a:ea typeface="Trebuchet MS" charset="0"/>
                <a:cs typeface="Trebuchet MS" charset="0"/>
              </a:rPr>
              <a:t>excessive </a:t>
            </a:r>
            <a:r>
              <a:rPr lang="en-US" sz="1600" dirty="0">
                <a:latin typeface="Trebuchet MS" charset="0"/>
                <a:ea typeface="Trebuchet MS" charset="0"/>
                <a:cs typeface="Trebuchet MS" charset="0"/>
              </a:rPr>
              <a:t>and to </a:t>
            </a:r>
            <a:r>
              <a:rPr lang="en-US" sz="1600" dirty="0" smtClean="0">
                <a:latin typeface="Trebuchet MS" charset="0"/>
                <a:ea typeface="Trebuchet MS" charset="0"/>
                <a:cs typeface="Trebuchet MS" charset="0"/>
              </a:rPr>
              <a:t>tailor support </a:t>
            </a:r>
            <a:r>
              <a:rPr lang="en-US" sz="1600" dirty="0">
                <a:latin typeface="Trebuchet MS" charset="0"/>
                <a:ea typeface="Trebuchet MS" charset="0"/>
                <a:cs typeface="Trebuchet MS" charset="0"/>
              </a:rPr>
              <a:t>for </a:t>
            </a:r>
            <a:r>
              <a:rPr lang="en-US" sz="1600" dirty="0" smtClean="0">
                <a:latin typeface="Trebuchet MS" charset="0"/>
                <a:ea typeface="Trebuchet MS" charset="0"/>
                <a:cs typeface="Trebuchet MS" charset="0"/>
              </a:rPr>
              <a:t>each </a:t>
            </a:r>
            <a:r>
              <a:rPr lang="en-US" sz="1600" dirty="0" smtClean="0">
                <a:latin typeface="Trebuchet MS" charset="0"/>
                <a:ea typeface="Trebuchet MS" charset="0"/>
                <a:cs typeface="Trebuchet MS" charset="0"/>
              </a:rPr>
              <a:t>family.</a:t>
            </a:r>
            <a:endParaRPr lang="en-US" sz="1600" dirty="0" smtClean="0">
              <a:latin typeface="Trebuchet MS" charset="0"/>
              <a:ea typeface="Trebuchet MS" charset="0"/>
              <a:cs typeface="Trebuchet MS" charset="0"/>
            </a:endParaRPr>
          </a:p>
          <a:p>
            <a:pPr marL="285750" indent="-285750">
              <a:buFont typeface="Arial" charset="0"/>
              <a:buChar char="•"/>
            </a:pPr>
            <a:r>
              <a:rPr lang="en-US" sz="1600" dirty="0">
                <a:latin typeface="Trebuchet MS" charset="0"/>
                <a:ea typeface="Trebuchet MS" charset="0"/>
                <a:cs typeface="Trebuchet MS" charset="0"/>
              </a:rPr>
              <a:t>Major themes and example quotations found from qualitative analysis are represented in Table 2. </a:t>
            </a:r>
            <a:r>
              <a:rPr lang="en-US" sz="1600" baseline="30000" dirty="0">
                <a:latin typeface="Trebuchet MS" charset="0"/>
                <a:ea typeface="Trebuchet MS" charset="0"/>
                <a:cs typeface="Trebuchet MS" charset="0"/>
              </a:rPr>
              <a:t>4</a:t>
            </a:r>
            <a:endParaRPr lang="en-US" sz="1600" dirty="0" smtClean="0">
              <a:latin typeface="Trebuchet MS" charset="0"/>
              <a:ea typeface="Trebuchet MS" charset="0"/>
              <a:cs typeface="Trebuchet MS" charset="0"/>
            </a:endParaRPr>
          </a:p>
          <a:p>
            <a:pPr marL="285750" indent="-285750">
              <a:buFont typeface="Arial" charset="0"/>
              <a:buChar char="•"/>
            </a:pPr>
            <a:r>
              <a:rPr lang="en-US" sz="1600" dirty="0" smtClean="0">
                <a:latin typeface="Trebuchet MS" charset="0"/>
                <a:ea typeface="Trebuchet MS" charset="0"/>
                <a:cs typeface="Trebuchet MS" charset="0"/>
              </a:rPr>
              <a:t>Although providers </a:t>
            </a:r>
            <a:r>
              <a:rPr lang="en-US" sz="1600" dirty="0">
                <a:latin typeface="Trebuchet MS" charset="0"/>
                <a:ea typeface="Trebuchet MS" charset="0"/>
                <a:cs typeface="Trebuchet MS" charset="0"/>
              </a:rPr>
              <a:t>are aware of and </a:t>
            </a:r>
            <a:r>
              <a:rPr lang="en-US" sz="1600" dirty="0" smtClean="0">
                <a:latin typeface="Trebuchet MS" charset="0"/>
                <a:ea typeface="Trebuchet MS" charset="0"/>
                <a:cs typeface="Trebuchet MS" charset="0"/>
              </a:rPr>
              <a:t>generally support </a:t>
            </a:r>
            <a:r>
              <a:rPr lang="en-US" sz="1600" dirty="0">
                <a:latin typeface="Trebuchet MS" charset="0"/>
                <a:ea typeface="Trebuchet MS" charset="0"/>
                <a:cs typeface="Trebuchet MS" charset="0"/>
              </a:rPr>
              <a:t>the recommendation to </a:t>
            </a:r>
            <a:r>
              <a:rPr lang="en-US" sz="1600" dirty="0" smtClean="0">
                <a:latin typeface="Trebuchet MS" charset="0"/>
                <a:ea typeface="Trebuchet MS" charset="0"/>
                <a:cs typeface="Trebuchet MS" charset="0"/>
              </a:rPr>
              <a:t>avoid pacifiers </a:t>
            </a:r>
            <a:r>
              <a:rPr lang="en-US" sz="1600" dirty="0">
                <a:latin typeface="Trebuchet MS" charset="0"/>
                <a:ea typeface="Trebuchet MS" charset="0"/>
                <a:cs typeface="Trebuchet MS" charset="0"/>
              </a:rPr>
              <a:t>until breastfeeding is well-established, many providers questioned </a:t>
            </a:r>
            <a:r>
              <a:rPr lang="en-US" sz="1600" dirty="0" smtClean="0">
                <a:latin typeface="Trebuchet MS" charset="0"/>
                <a:ea typeface="Trebuchet MS" charset="0"/>
                <a:cs typeface="Trebuchet MS" charset="0"/>
              </a:rPr>
              <a:t>the evidence proving there is a </a:t>
            </a:r>
            <a:r>
              <a:rPr lang="en-US" sz="1600" dirty="0">
                <a:latin typeface="Trebuchet MS" charset="0"/>
                <a:ea typeface="Trebuchet MS" charset="0"/>
                <a:cs typeface="Trebuchet MS" charset="0"/>
              </a:rPr>
              <a:t>harmful </a:t>
            </a:r>
            <a:r>
              <a:rPr lang="en-US" sz="1600" dirty="0" smtClean="0">
                <a:latin typeface="Trebuchet MS" charset="0"/>
                <a:ea typeface="Trebuchet MS" charset="0"/>
                <a:cs typeface="Trebuchet MS" charset="0"/>
              </a:rPr>
              <a:t>effect on </a:t>
            </a:r>
            <a:r>
              <a:rPr lang="en-US" sz="1600" dirty="0">
                <a:latin typeface="Trebuchet MS" charset="0"/>
                <a:ea typeface="Trebuchet MS" charset="0"/>
                <a:cs typeface="Trebuchet MS" charset="0"/>
              </a:rPr>
              <a:t>breastfeeding and </a:t>
            </a:r>
            <a:r>
              <a:rPr lang="en-US" sz="1600" dirty="0" smtClean="0">
                <a:latin typeface="Trebuchet MS" charset="0"/>
                <a:ea typeface="Trebuchet MS" charset="0"/>
                <a:cs typeface="Trebuchet MS" charset="0"/>
              </a:rPr>
              <a:t>discussed </a:t>
            </a:r>
            <a:r>
              <a:rPr lang="en-US" sz="1600" dirty="0">
                <a:latin typeface="Trebuchet MS" charset="0"/>
                <a:ea typeface="Trebuchet MS" charset="0"/>
                <a:cs typeface="Trebuchet MS" charset="0"/>
              </a:rPr>
              <a:t>potential </a:t>
            </a:r>
            <a:r>
              <a:rPr lang="en-US" sz="1600" dirty="0" smtClean="0">
                <a:latin typeface="Trebuchet MS" charset="0"/>
                <a:ea typeface="Trebuchet MS" charset="0"/>
                <a:cs typeface="Trebuchet MS" charset="0"/>
              </a:rPr>
              <a:t>benefits of pacifiers. </a:t>
            </a:r>
          </a:p>
        </p:txBody>
      </p:sp>
      <p:sp>
        <p:nvSpPr>
          <p:cNvPr id="9" name="Text Placeholder 8"/>
          <p:cNvSpPr>
            <a:spLocks noGrp="1"/>
          </p:cNvSpPr>
          <p:nvPr>
            <p:ph type="body" sz="quarter" idx="24"/>
          </p:nvPr>
        </p:nvSpPr>
        <p:spPr>
          <a:xfrm>
            <a:off x="7231222" y="5742868"/>
            <a:ext cx="6286500" cy="382517"/>
          </a:xfrm>
        </p:spPr>
        <p:txBody>
          <a:bodyPr/>
          <a:lstStyle/>
          <a:p>
            <a:r>
              <a:rPr lang="en-US" dirty="0" smtClean="0"/>
              <a:t>RESULTS</a:t>
            </a:r>
            <a:endParaRPr lang="en-US" dirty="0"/>
          </a:p>
        </p:txBody>
      </p:sp>
      <p:sp>
        <p:nvSpPr>
          <p:cNvPr id="10" name="Text Placeholder 9"/>
          <p:cNvSpPr>
            <a:spLocks noGrp="1"/>
          </p:cNvSpPr>
          <p:nvPr>
            <p:ph type="body" sz="quarter" idx="25"/>
          </p:nvPr>
        </p:nvSpPr>
        <p:spPr>
          <a:xfrm>
            <a:off x="20595862" y="5524976"/>
            <a:ext cx="6279386" cy="382517"/>
          </a:xfrm>
        </p:spPr>
        <p:txBody>
          <a:bodyPr/>
          <a:lstStyle/>
          <a:p>
            <a:r>
              <a:rPr lang="en-US" dirty="0" smtClean="0"/>
              <a:t>CONCLUSIONS &amp; DISCUSSION</a:t>
            </a:r>
            <a:endParaRPr lang="en-US" dirty="0"/>
          </a:p>
        </p:txBody>
      </p:sp>
      <p:sp>
        <p:nvSpPr>
          <p:cNvPr id="11" name="Text Placeholder 10"/>
          <p:cNvSpPr>
            <a:spLocks noGrp="1"/>
          </p:cNvSpPr>
          <p:nvPr>
            <p:ph type="body" sz="quarter" idx="26"/>
          </p:nvPr>
        </p:nvSpPr>
        <p:spPr>
          <a:xfrm>
            <a:off x="20622875" y="10883586"/>
            <a:ext cx="6276241" cy="4046369"/>
          </a:xfrm>
        </p:spPr>
        <p:txBody>
          <a:bodyPr/>
          <a:lstStyle/>
          <a:p>
            <a:r>
              <a:rPr lang="en-US" sz="1300" dirty="0">
                <a:latin typeface="Trebuchet MS" charset="0"/>
                <a:ea typeface="Trebuchet MS" charset="0"/>
                <a:cs typeface="Trebuchet MS" charset="0"/>
              </a:rPr>
              <a:t>1. Section on Breastfeeding. Breastfeeding and the use of human milk. Pediatrics. 2012;129(3):e827-841. </a:t>
            </a:r>
          </a:p>
          <a:p>
            <a:r>
              <a:rPr lang="en-US" sz="400" dirty="0">
                <a:latin typeface="Trebuchet MS" charset="0"/>
                <a:ea typeface="Trebuchet MS" charset="0"/>
                <a:cs typeface="Trebuchet MS" charset="0"/>
              </a:rPr>
              <a:t> </a:t>
            </a:r>
          </a:p>
          <a:p>
            <a:r>
              <a:rPr lang="en-US" sz="1300" dirty="0">
                <a:latin typeface="Trebuchet MS" charset="0"/>
                <a:ea typeface="Trebuchet MS" charset="0"/>
                <a:cs typeface="Trebuchet MS" charset="0"/>
              </a:rPr>
              <a:t>2. Chantry CJ, Dewey KG, </a:t>
            </a:r>
            <a:r>
              <a:rPr lang="en-US" sz="1300" dirty="0" err="1">
                <a:latin typeface="Trebuchet MS" charset="0"/>
                <a:ea typeface="Trebuchet MS" charset="0"/>
                <a:cs typeface="Trebuchet MS" charset="0"/>
              </a:rPr>
              <a:t>Peerson</a:t>
            </a:r>
            <a:r>
              <a:rPr lang="en-US" sz="1300" dirty="0">
                <a:latin typeface="Trebuchet MS" charset="0"/>
                <a:ea typeface="Trebuchet MS" charset="0"/>
                <a:cs typeface="Trebuchet MS" charset="0"/>
              </a:rPr>
              <a:t> JM, Wagner EA, and </a:t>
            </a:r>
            <a:r>
              <a:rPr lang="en-US" sz="1300" dirty="0" err="1">
                <a:latin typeface="Trebuchet MS" charset="0"/>
                <a:ea typeface="Trebuchet MS" charset="0"/>
                <a:cs typeface="Trebuchet MS" charset="0"/>
              </a:rPr>
              <a:t>Nommsen</a:t>
            </a:r>
            <a:r>
              <a:rPr lang="en-US" sz="1300" dirty="0">
                <a:latin typeface="Trebuchet MS" charset="0"/>
                <a:ea typeface="Trebuchet MS" charset="0"/>
                <a:cs typeface="Trebuchet MS" charset="0"/>
              </a:rPr>
              <a:t>-Rivers LA. In-hospital formula use increases early breastfeeding cessation among first-time mothers intending to exclusively breastfeed. J </a:t>
            </a:r>
            <a:r>
              <a:rPr lang="en-US" sz="1300" dirty="0" err="1">
                <a:latin typeface="Trebuchet MS" charset="0"/>
                <a:ea typeface="Trebuchet MS" charset="0"/>
                <a:cs typeface="Trebuchet MS" charset="0"/>
              </a:rPr>
              <a:t>Pediatr</a:t>
            </a:r>
            <a:r>
              <a:rPr lang="en-US" sz="1300" dirty="0">
                <a:latin typeface="Trebuchet MS" charset="0"/>
                <a:ea typeface="Trebuchet MS" charset="0"/>
                <a:cs typeface="Trebuchet MS" charset="0"/>
              </a:rPr>
              <a:t>. 2014;164(6):1339-45.e5. doi:10.1016/j.jpeds.2013.12.035.</a:t>
            </a:r>
          </a:p>
          <a:p>
            <a:r>
              <a:rPr lang="en-US" sz="400" dirty="0">
                <a:latin typeface="Trebuchet MS" charset="0"/>
                <a:ea typeface="Trebuchet MS" charset="0"/>
                <a:cs typeface="Trebuchet MS" charset="0"/>
              </a:rPr>
              <a:t> </a:t>
            </a:r>
          </a:p>
          <a:p>
            <a:r>
              <a:rPr lang="en-US" sz="1300" dirty="0">
                <a:latin typeface="Trebuchet MS" charset="0"/>
                <a:ea typeface="Trebuchet MS" charset="0"/>
                <a:cs typeface="Trebuchet MS" charset="0"/>
              </a:rPr>
              <a:t>3. Kramer MS, Chalmers B, </a:t>
            </a:r>
            <a:r>
              <a:rPr lang="en-US" sz="1300" dirty="0" err="1">
                <a:latin typeface="Trebuchet MS" charset="0"/>
                <a:ea typeface="Trebuchet MS" charset="0"/>
                <a:cs typeface="Trebuchet MS" charset="0"/>
              </a:rPr>
              <a:t>Hodnett</a:t>
            </a:r>
            <a:r>
              <a:rPr lang="en-US" sz="1300" dirty="0">
                <a:latin typeface="Trebuchet MS" charset="0"/>
                <a:ea typeface="Trebuchet MS" charset="0"/>
                <a:cs typeface="Trebuchet MS" charset="0"/>
              </a:rPr>
              <a:t> ED, </a:t>
            </a:r>
            <a:r>
              <a:rPr lang="en-US" sz="1300" dirty="0" err="1">
                <a:latin typeface="Trebuchet MS" charset="0"/>
                <a:ea typeface="Trebuchet MS" charset="0"/>
                <a:cs typeface="Trebuchet MS" charset="0"/>
              </a:rPr>
              <a:t>Sevkovskaya</a:t>
            </a:r>
            <a:r>
              <a:rPr lang="en-US" sz="1300" dirty="0">
                <a:latin typeface="Trebuchet MS" charset="0"/>
                <a:ea typeface="Trebuchet MS" charset="0"/>
                <a:cs typeface="Trebuchet MS" charset="0"/>
              </a:rPr>
              <a:t> Z, </a:t>
            </a:r>
            <a:r>
              <a:rPr lang="en-US" sz="1300" dirty="0" err="1">
                <a:latin typeface="Trebuchet MS" charset="0"/>
                <a:ea typeface="Trebuchet MS" charset="0"/>
                <a:cs typeface="Trebuchet MS" charset="0"/>
              </a:rPr>
              <a:t>Dzikovich</a:t>
            </a:r>
            <a:r>
              <a:rPr lang="en-US" sz="1300" dirty="0">
                <a:latin typeface="Trebuchet MS" charset="0"/>
                <a:ea typeface="Trebuchet MS" charset="0"/>
                <a:cs typeface="Trebuchet MS" charset="0"/>
              </a:rPr>
              <a:t> I, Shapiro S, Collet JP, </a:t>
            </a:r>
            <a:r>
              <a:rPr lang="en-US" sz="1300" dirty="0" err="1">
                <a:latin typeface="Trebuchet MS" charset="0"/>
                <a:ea typeface="Trebuchet MS" charset="0"/>
                <a:cs typeface="Trebuchet MS" charset="0"/>
              </a:rPr>
              <a:t>Vanilovich</a:t>
            </a:r>
            <a:r>
              <a:rPr lang="en-US" sz="1300" dirty="0">
                <a:latin typeface="Trebuchet MS" charset="0"/>
                <a:ea typeface="Trebuchet MS" charset="0"/>
                <a:cs typeface="Trebuchet MS" charset="0"/>
              </a:rPr>
              <a:t> I, </a:t>
            </a:r>
            <a:r>
              <a:rPr lang="en-US" sz="1300" dirty="0" err="1">
                <a:latin typeface="Trebuchet MS" charset="0"/>
                <a:ea typeface="Trebuchet MS" charset="0"/>
                <a:cs typeface="Trebuchet MS" charset="0"/>
              </a:rPr>
              <a:t>Mezen</a:t>
            </a:r>
            <a:r>
              <a:rPr lang="en-US" sz="1300" dirty="0">
                <a:latin typeface="Trebuchet MS" charset="0"/>
                <a:ea typeface="Trebuchet MS" charset="0"/>
                <a:cs typeface="Trebuchet MS" charset="0"/>
              </a:rPr>
              <a:t> I, </a:t>
            </a:r>
            <a:r>
              <a:rPr lang="en-US" sz="1300" dirty="0" err="1">
                <a:latin typeface="Trebuchet MS" charset="0"/>
                <a:ea typeface="Trebuchet MS" charset="0"/>
                <a:cs typeface="Trebuchet MS" charset="0"/>
              </a:rPr>
              <a:t>Ducruet</a:t>
            </a:r>
            <a:r>
              <a:rPr lang="en-US" sz="1300" dirty="0">
                <a:latin typeface="Trebuchet MS" charset="0"/>
                <a:ea typeface="Trebuchet MS" charset="0"/>
                <a:cs typeface="Trebuchet MS" charset="0"/>
              </a:rPr>
              <a:t> T, </a:t>
            </a:r>
            <a:r>
              <a:rPr lang="en-US" sz="1300" dirty="0" err="1">
                <a:latin typeface="Trebuchet MS" charset="0"/>
                <a:ea typeface="Trebuchet MS" charset="0"/>
                <a:cs typeface="Trebuchet MS" charset="0"/>
              </a:rPr>
              <a:t>Shishko</a:t>
            </a:r>
            <a:r>
              <a:rPr lang="en-US" sz="1300" dirty="0">
                <a:latin typeface="Trebuchet MS" charset="0"/>
                <a:ea typeface="Trebuchet MS" charset="0"/>
                <a:cs typeface="Trebuchet MS" charset="0"/>
              </a:rPr>
              <a:t> G, </a:t>
            </a:r>
            <a:r>
              <a:rPr lang="en-US" sz="1300" dirty="0" err="1">
                <a:latin typeface="Trebuchet MS" charset="0"/>
                <a:ea typeface="Trebuchet MS" charset="0"/>
                <a:cs typeface="Trebuchet MS" charset="0"/>
              </a:rPr>
              <a:t>Zubovich</a:t>
            </a:r>
            <a:r>
              <a:rPr lang="en-US" sz="1300" dirty="0">
                <a:latin typeface="Trebuchet MS" charset="0"/>
                <a:ea typeface="Trebuchet MS" charset="0"/>
                <a:cs typeface="Trebuchet MS" charset="0"/>
              </a:rPr>
              <a:t> V, </a:t>
            </a:r>
            <a:r>
              <a:rPr lang="en-US" sz="1300" dirty="0" err="1">
                <a:latin typeface="Trebuchet MS" charset="0"/>
                <a:ea typeface="Trebuchet MS" charset="0"/>
                <a:cs typeface="Trebuchet MS" charset="0"/>
              </a:rPr>
              <a:t>Mknuik</a:t>
            </a:r>
            <a:r>
              <a:rPr lang="en-US" sz="1300" dirty="0">
                <a:latin typeface="Trebuchet MS" charset="0"/>
                <a:ea typeface="Trebuchet MS" charset="0"/>
                <a:cs typeface="Trebuchet MS" charset="0"/>
              </a:rPr>
              <a:t> D, </a:t>
            </a:r>
            <a:r>
              <a:rPr lang="en-US" sz="1300" dirty="0" err="1">
                <a:latin typeface="Trebuchet MS" charset="0"/>
                <a:ea typeface="Trebuchet MS" charset="0"/>
                <a:cs typeface="Trebuchet MS" charset="0"/>
              </a:rPr>
              <a:t>Gluchanina</a:t>
            </a:r>
            <a:r>
              <a:rPr lang="en-US" sz="1300" dirty="0">
                <a:latin typeface="Trebuchet MS" charset="0"/>
                <a:ea typeface="Trebuchet MS" charset="0"/>
                <a:cs typeface="Trebuchet MS" charset="0"/>
              </a:rPr>
              <a:t> E, </a:t>
            </a:r>
            <a:r>
              <a:rPr lang="en-US" sz="1300" dirty="0" err="1">
                <a:latin typeface="Trebuchet MS" charset="0"/>
                <a:ea typeface="Trebuchet MS" charset="0"/>
                <a:cs typeface="Trebuchet MS" charset="0"/>
              </a:rPr>
              <a:t>Dombrovskiy</a:t>
            </a:r>
            <a:r>
              <a:rPr lang="en-US" sz="1300" dirty="0">
                <a:latin typeface="Trebuchet MS" charset="0"/>
                <a:ea typeface="Trebuchet MS" charset="0"/>
                <a:cs typeface="Trebuchet MS" charset="0"/>
              </a:rPr>
              <a:t> V, </a:t>
            </a:r>
            <a:r>
              <a:rPr lang="en-US" sz="1300" dirty="0" err="1">
                <a:latin typeface="Trebuchet MS" charset="0"/>
                <a:ea typeface="Trebuchet MS" charset="0"/>
                <a:cs typeface="Trebuchet MS" charset="0"/>
              </a:rPr>
              <a:t>Ustinovitch</a:t>
            </a:r>
            <a:r>
              <a:rPr lang="en-US" sz="1300" dirty="0">
                <a:latin typeface="Trebuchet MS" charset="0"/>
                <a:ea typeface="Trebuchet MS" charset="0"/>
                <a:cs typeface="Trebuchet MS" charset="0"/>
              </a:rPr>
              <a:t> A, </a:t>
            </a:r>
            <a:r>
              <a:rPr lang="en-US" sz="1300" dirty="0" err="1">
                <a:latin typeface="Trebuchet MS" charset="0"/>
                <a:ea typeface="Trebuchet MS" charset="0"/>
                <a:cs typeface="Trebuchet MS" charset="0"/>
              </a:rPr>
              <a:t>Kot</a:t>
            </a:r>
            <a:r>
              <a:rPr lang="en-US" sz="1300" dirty="0">
                <a:latin typeface="Trebuchet MS" charset="0"/>
                <a:ea typeface="Trebuchet MS" charset="0"/>
                <a:cs typeface="Trebuchet MS" charset="0"/>
              </a:rPr>
              <a:t> T, </a:t>
            </a:r>
            <a:r>
              <a:rPr lang="en-US" sz="1300" dirty="0" err="1">
                <a:latin typeface="Trebuchet MS" charset="0"/>
                <a:ea typeface="Trebuchet MS" charset="0"/>
                <a:cs typeface="Trebuchet MS" charset="0"/>
              </a:rPr>
              <a:t>Bogdanovich</a:t>
            </a:r>
            <a:r>
              <a:rPr lang="en-US" sz="1300" dirty="0">
                <a:latin typeface="Trebuchet MS" charset="0"/>
                <a:ea typeface="Trebuchet MS" charset="0"/>
                <a:cs typeface="Trebuchet MS" charset="0"/>
              </a:rPr>
              <a:t> N, </a:t>
            </a:r>
            <a:r>
              <a:rPr lang="en-US" sz="1300" dirty="0" err="1">
                <a:latin typeface="Trebuchet MS" charset="0"/>
                <a:ea typeface="Trebuchet MS" charset="0"/>
                <a:cs typeface="Trebuchet MS" charset="0"/>
              </a:rPr>
              <a:t>Ovchinikova</a:t>
            </a:r>
            <a:r>
              <a:rPr lang="en-US" sz="1300" dirty="0">
                <a:latin typeface="Trebuchet MS" charset="0"/>
                <a:ea typeface="Trebuchet MS" charset="0"/>
                <a:cs typeface="Trebuchet MS" charset="0"/>
              </a:rPr>
              <a:t> L, </a:t>
            </a:r>
            <a:r>
              <a:rPr lang="en-US" sz="1300" dirty="0" err="1">
                <a:latin typeface="Trebuchet MS" charset="0"/>
                <a:ea typeface="Trebuchet MS" charset="0"/>
                <a:cs typeface="Trebuchet MS" charset="0"/>
              </a:rPr>
              <a:t>Helsing</a:t>
            </a:r>
            <a:r>
              <a:rPr lang="en-US" sz="1300" dirty="0">
                <a:latin typeface="Trebuchet MS" charset="0"/>
                <a:ea typeface="Trebuchet MS" charset="0"/>
                <a:cs typeface="Trebuchet MS" charset="0"/>
              </a:rPr>
              <a:t> E; PROBIT Study Group (Promotion of Breastfeeding Intervention Trial).. Promotion of Breastfeeding Intervention Trial (PROBIT): a randomized trial in the Republic of Belarus. JAMA. 2001 Jan 24-31;285(4):413-20. PubMed PMID: 11242425</a:t>
            </a:r>
            <a:r>
              <a:rPr lang="en-US" sz="1300" dirty="0" smtClean="0">
                <a:latin typeface="Trebuchet MS" charset="0"/>
                <a:ea typeface="Trebuchet MS" charset="0"/>
                <a:cs typeface="Trebuchet MS" charset="0"/>
              </a:rPr>
              <a:t>.</a:t>
            </a:r>
          </a:p>
          <a:p>
            <a:endParaRPr lang="en-US" sz="400" dirty="0">
              <a:latin typeface="Trebuchet MS" charset="0"/>
              <a:ea typeface="Trebuchet MS" charset="0"/>
              <a:cs typeface="Trebuchet MS" charset="0"/>
            </a:endParaRPr>
          </a:p>
          <a:p>
            <a:r>
              <a:rPr lang="en-US" sz="1300" dirty="0" smtClean="0">
                <a:latin typeface="Trebuchet MS" charset="0"/>
                <a:ea typeface="Trebuchet MS" charset="0"/>
                <a:cs typeface="Trebuchet MS" charset="0"/>
              </a:rPr>
              <a:t>4. </a:t>
            </a:r>
            <a:r>
              <a:rPr lang="en-US" sz="1300" dirty="0" err="1" smtClean="0">
                <a:latin typeface="Trebuchet MS" charset="0"/>
                <a:ea typeface="Trebuchet MS" charset="0"/>
                <a:cs typeface="Trebuchet MS" charset="0"/>
              </a:rPr>
              <a:t>Kair</a:t>
            </a:r>
            <a:r>
              <a:rPr lang="en-US" sz="1300" dirty="0">
                <a:latin typeface="Trebuchet MS" charset="0"/>
                <a:ea typeface="Trebuchet MS" charset="0"/>
                <a:cs typeface="Trebuchet MS" charset="0"/>
              </a:rPr>
              <a:t> </a:t>
            </a:r>
            <a:r>
              <a:rPr lang="en-US" sz="1300" dirty="0" smtClean="0">
                <a:latin typeface="Trebuchet MS" charset="0"/>
                <a:ea typeface="Trebuchet MS" charset="0"/>
                <a:cs typeface="Trebuchet MS" charset="0"/>
              </a:rPr>
              <a:t>LR, </a:t>
            </a:r>
            <a:r>
              <a:rPr lang="en-US" sz="1300" dirty="0" err="1" smtClean="0">
                <a:latin typeface="Trebuchet MS" charset="0"/>
                <a:ea typeface="Trebuchet MS" charset="0"/>
                <a:cs typeface="Trebuchet MS" charset="0"/>
              </a:rPr>
              <a:t>Sipsma</a:t>
            </a:r>
            <a:r>
              <a:rPr lang="en-US" sz="1300" dirty="0" smtClean="0">
                <a:latin typeface="Trebuchet MS" charset="0"/>
                <a:ea typeface="Trebuchet MS" charset="0"/>
                <a:cs typeface="Trebuchet MS" charset="0"/>
              </a:rPr>
              <a:t> H, Lloyd AM, </a:t>
            </a:r>
            <a:r>
              <a:rPr lang="en-US" sz="1300" dirty="0" err="1" smtClean="0">
                <a:latin typeface="Trebuchet MS" charset="0"/>
                <a:ea typeface="Trebuchet MS" charset="0"/>
                <a:cs typeface="Trebuchet MS" charset="0"/>
              </a:rPr>
              <a:t>Flaherman</a:t>
            </a:r>
            <a:r>
              <a:rPr lang="en-US" sz="1300" dirty="0" smtClean="0">
                <a:latin typeface="Trebuchet MS" charset="0"/>
                <a:ea typeface="Trebuchet MS" charset="0"/>
                <a:cs typeface="Trebuchet MS" charset="0"/>
              </a:rPr>
              <a:t>, V. King, BA, </a:t>
            </a:r>
            <a:r>
              <a:rPr lang="en-US" sz="1300" dirty="0" err="1" smtClean="0">
                <a:latin typeface="Trebuchet MS" charset="0"/>
                <a:ea typeface="Trebuchet MS" charset="0"/>
                <a:cs typeface="Trebuchet MS" charset="0"/>
              </a:rPr>
              <a:t>Phillipi</a:t>
            </a:r>
            <a:r>
              <a:rPr lang="en-US" sz="1300" dirty="0" smtClean="0">
                <a:latin typeface="Trebuchet MS" charset="0"/>
                <a:ea typeface="Trebuchet MS" charset="0"/>
                <a:cs typeface="Trebuchet MS" charset="0"/>
              </a:rPr>
              <a:t>, CA. ”Provider </a:t>
            </a:r>
            <a:r>
              <a:rPr lang="en-US" sz="1300" dirty="0">
                <a:latin typeface="Trebuchet MS" charset="0"/>
                <a:ea typeface="Trebuchet MS" charset="0"/>
                <a:cs typeface="Trebuchet MS" charset="0"/>
              </a:rPr>
              <a:t>Opinions about Hospital Practices to Promote Breastfeeding: A Mixed-Methods Study of the </a:t>
            </a:r>
            <a:r>
              <a:rPr lang="en-US" sz="1300" dirty="0" smtClean="0">
                <a:latin typeface="Trebuchet MS" charset="0"/>
                <a:ea typeface="Trebuchet MS" charset="0"/>
                <a:cs typeface="Trebuchet MS" charset="0"/>
              </a:rPr>
              <a:t>BORN Network”. Pediatric Academic Societies. 2018.</a:t>
            </a:r>
            <a:endParaRPr lang="en-US" sz="1300" dirty="0">
              <a:latin typeface="Trebuchet MS" charset="0"/>
              <a:ea typeface="Trebuchet MS" charset="0"/>
              <a:cs typeface="Trebuchet MS" charset="0"/>
            </a:endParaRPr>
          </a:p>
          <a:p>
            <a:endParaRPr lang="en-US" sz="1300" dirty="0">
              <a:latin typeface="Trebuchet MS" charset="0"/>
              <a:ea typeface="Trebuchet MS" charset="0"/>
              <a:cs typeface="Trebuchet MS" charset="0"/>
            </a:endParaRPr>
          </a:p>
        </p:txBody>
      </p:sp>
      <p:sp>
        <p:nvSpPr>
          <p:cNvPr id="12" name="Text Placeholder 11"/>
          <p:cNvSpPr>
            <a:spLocks noGrp="1"/>
          </p:cNvSpPr>
          <p:nvPr>
            <p:ph type="body" sz="quarter" idx="27"/>
          </p:nvPr>
        </p:nvSpPr>
        <p:spPr>
          <a:xfrm>
            <a:off x="20572839" y="10533659"/>
            <a:ext cx="6287661" cy="382517"/>
          </a:xfrm>
        </p:spPr>
        <p:txBody>
          <a:bodyPr/>
          <a:lstStyle/>
          <a:p>
            <a:r>
              <a:rPr lang="en-US" dirty="0" smtClean="0"/>
              <a:t>REFERENCES</a:t>
            </a:r>
            <a:endParaRPr lang="en-US" dirty="0"/>
          </a:p>
        </p:txBody>
      </p:sp>
      <p:sp>
        <p:nvSpPr>
          <p:cNvPr id="13" name="Text Placeholder 12"/>
          <p:cNvSpPr>
            <a:spLocks noGrp="1"/>
          </p:cNvSpPr>
          <p:nvPr>
            <p:ph type="body" sz="quarter" idx="29"/>
          </p:nvPr>
        </p:nvSpPr>
        <p:spPr>
          <a:xfrm>
            <a:off x="20575984" y="14692239"/>
            <a:ext cx="6279386" cy="382517"/>
          </a:xfrm>
        </p:spPr>
        <p:txBody>
          <a:bodyPr/>
          <a:lstStyle/>
          <a:p>
            <a:r>
              <a:rPr lang="en-US" dirty="0" smtClean="0"/>
              <a:t>ACKNOWLEDGEMENTS</a:t>
            </a:r>
            <a:endParaRPr lang="en-US" dirty="0"/>
          </a:p>
        </p:txBody>
      </p:sp>
      <p:sp>
        <p:nvSpPr>
          <p:cNvPr id="14" name="Text Placeholder 13"/>
          <p:cNvSpPr>
            <a:spLocks noGrp="1"/>
          </p:cNvSpPr>
          <p:nvPr>
            <p:ph type="body" sz="quarter" idx="96"/>
          </p:nvPr>
        </p:nvSpPr>
        <p:spPr>
          <a:xfrm>
            <a:off x="576460" y="10972727"/>
            <a:ext cx="6274921" cy="2578275"/>
          </a:xfrm>
        </p:spPr>
        <p:txBody>
          <a:bodyPr/>
          <a:lstStyle/>
          <a:p>
            <a:pPr marL="285750" indent="-285750">
              <a:buFont typeface="Arial" charset="0"/>
              <a:buChar char="•"/>
            </a:pPr>
            <a:r>
              <a:rPr lang="en-US" sz="1600" dirty="0" smtClean="0">
                <a:latin typeface="Trebuchet MS" charset="0"/>
                <a:ea typeface="Trebuchet MS" charset="0"/>
                <a:cs typeface="Trebuchet MS" charset="0"/>
              </a:rPr>
              <a:t>To assess similarities and differences in provider </a:t>
            </a:r>
            <a:r>
              <a:rPr lang="en-US" sz="1600" dirty="0">
                <a:latin typeface="Trebuchet MS" charset="0"/>
                <a:ea typeface="Trebuchet MS" charset="0"/>
                <a:cs typeface="Trebuchet MS" charset="0"/>
              </a:rPr>
              <a:t>opinions about hospital practices used to promote breastfeeding </a:t>
            </a:r>
            <a:r>
              <a:rPr lang="en-US" sz="1600" dirty="0" smtClean="0">
                <a:latin typeface="Trebuchet MS" charset="0"/>
                <a:ea typeface="Trebuchet MS" charset="0"/>
                <a:cs typeface="Trebuchet MS" charset="0"/>
              </a:rPr>
              <a:t>and whether </a:t>
            </a:r>
            <a:r>
              <a:rPr lang="en-US" sz="1600" dirty="0">
                <a:latin typeface="Trebuchet MS" charset="0"/>
                <a:ea typeface="Trebuchet MS" charset="0"/>
                <a:cs typeface="Trebuchet MS" charset="0"/>
              </a:rPr>
              <a:t>these </a:t>
            </a:r>
            <a:r>
              <a:rPr lang="en-US" sz="1600" dirty="0" smtClean="0">
                <a:latin typeface="Trebuchet MS" charset="0"/>
                <a:ea typeface="Trebuchet MS" charset="0"/>
                <a:cs typeface="Trebuchet MS" charset="0"/>
              </a:rPr>
              <a:t>beliefs </a:t>
            </a:r>
            <a:r>
              <a:rPr lang="en-US" sz="1600" dirty="0">
                <a:latin typeface="Trebuchet MS" charset="0"/>
                <a:ea typeface="Trebuchet MS" charset="0"/>
                <a:cs typeface="Trebuchet MS" charset="0"/>
              </a:rPr>
              <a:t>are related to Baby-Friendly </a:t>
            </a:r>
            <a:r>
              <a:rPr lang="en-US" sz="1600" dirty="0" smtClean="0">
                <a:latin typeface="Trebuchet MS" charset="0"/>
                <a:ea typeface="Trebuchet MS" charset="0"/>
                <a:cs typeface="Trebuchet MS" charset="0"/>
              </a:rPr>
              <a:t>certification.</a:t>
            </a:r>
          </a:p>
          <a:p>
            <a:pPr marL="285750" indent="-285750">
              <a:buFont typeface="Arial" charset="0"/>
              <a:buChar char="•"/>
            </a:pPr>
            <a:r>
              <a:rPr lang="en-US" sz="1600" dirty="0" smtClean="0">
                <a:latin typeface="Trebuchet MS" charset="0"/>
                <a:ea typeface="Trebuchet MS" charset="0"/>
                <a:cs typeface="Trebuchet MS" charset="0"/>
              </a:rPr>
              <a:t>To </a:t>
            </a:r>
            <a:r>
              <a:rPr lang="en-US" sz="1600" dirty="0">
                <a:latin typeface="Trebuchet MS" charset="0"/>
                <a:ea typeface="Trebuchet MS" charset="0"/>
                <a:cs typeface="Trebuchet MS" charset="0"/>
              </a:rPr>
              <a:t>d</a:t>
            </a:r>
            <a:r>
              <a:rPr lang="en-US" sz="1600" dirty="0" smtClean="0">
                <a:latin typeface="Trebuchet MS" charset="0"/>
                <a:ea typeface="Trebuchet MS" charset="0"/>
                <a:cs typeface="Trebuchet MS" charset="0"/>
              </a:rPr>
              <a:t>escribe </a:t>
            </a:r>
            <a:r>
              <a:rPr lang="en-US" sz="1600" dirty="0">
                <a:latin typeface="Trebuchet MS" charset="0"/>
                <a:ea typeface="Trebuchet MS" charset="0"/>
                <a:cs typeface="Trebuchet MS" charset="0"/>
              </a:rPr>
              <a:t>the prevalence of donor milk availability, hand expression education, and breast pump education in the newborn nursery/mother baby setting at BORN hospitals across the U.S.</a:t>
            </a:r>
            <a:endParaRPr lang="en-US" sz="1600" b="1" dirty="0">
              <a:latin typeface="Trebuchet MS" charset="0"/>
              <a:ea typeface="Trebuchet MS" charset="0"/>
              <a:cs typeface="Trebuchet MS" charset="0"/>
            </a:endParaRPr>
          </a:p>
          <a:p>
            <a:pPr marL="285750" indent="-285750">
              <a:buFont typeface="Arial" charset="0"/>
              <a:buChar char="•"/>
            </a:pPr>
            <a:endParaRPr lang="en-US" sz="1600" dirty="0" smtClean="0">
              <a:latin typeface="Trebuchet MS" charset="0"/>
              <a:ea typeface="Trebuchet MS" charset="0"/>
              <a:cs typeface="Trebuchet MS" charset="0"/>
            </a:endParaRPr>
          </a:p>
        </p:txBody>
      </p:sp>
      <p:sp>
        <p:nvSpPr>
          <p:cNvPr id="15" name="Text Placeholder 14"/>
          <p:cNvSpPr>
            <a:spLocks noGrp="1"/>
          </p:cNvSpPr>
          <p:nvPr>
            <p:ph type="body" sz="quarter" idx="107"/>
          </p:nvPr>
        </p:nvSpPr>
        <p:spPr/>
        <p:txBody>
          <a:bodyPr/>
          <a:lstStyle/>
          <a:p>
            <a:endParaRPr lang="en-US"/>
          </a:p>
        </p:txBody>
      </p:sp>
      <p:sp>
        <p:nvSpPr>
          <p:cNvPr id="16" name="Text Placeholder 15"/>
          <p:cNvSpPr>
            <a:spLocks noGrp="1"/>
          </p:cNvSpPr>
          <p:nvPr>
            <p:ph type="body" sz="quarter" idx="116"/>
          </p:nvPr>
        </p:nvSpPr>
        <p:spPr/>
        <p:txBody>
          <a:bodyPr/>
          <a:lstStyle/>
          <a:p>
            <a:endParaRPr lang="en-US"/>
          </a:p>
        </p:txBody>
      </p:sp>
      <p:sp>
        <p:nvSpPr>
          <p:cNvPr id="17" name="Text Placeholder 16"/>
          <p:cNvSpPr>
            <a:spLocks noGrp="1"/>
          </p:cNvSpPr>
          <p:nvPr>
            <p:ph type="body" sz="quarter" idx="117"/>
          </p:nvPr>
        </p:nvSpPr>
        <p:spPr/>
        <p:txBody>
          <a:bodyPr/>
          <a:lstStyle/>
          <a:p>
            <a:endParaRPr lang="en-US"/>
          </a:p>
        </p:txBody>
      </p:sp>
      <p:sp>
        <p:nvSpPr>
          <p:cNvPr id="18" name="Text Placeholder 17"/>
          <p:cNvSpPr>
            <a:spLocks noGrp="1"/>
          </p:cNvSpPr>
          <p:nvPr>
            <p:ph type="body" sz="quarter" idx="118"/>
          </p:nvPr>
        </p:nvSpPr>
        <p:spPr/>
        <p:txBody>
          <a:bodyPr/>
          <a:lstStyle/>
          <a:p>
            <a:endParaRPr lang="en-US"/>
          </a:p>
        </p:txBody>
      </p:sp>
      <p:sp>
        <p:nvSpPr>
          <p:cNvPr id="19" name="Text Placeholder 18"/>
          <p:cNvSpPr>
            <a:spLocks noGrp="1"/>
          </p:cNvSpPr>
          <p:nvPr>
            <p:ph type="body" sz="quarter" idx="119"/>
          </p:nvPr>
        </p:nvSpPr>
        <p:spPr/>
        <p:txBody>
          <a:bodyPr/>
          <a:lstStyle/>
          <a:p>
            <a:endParaRPr lang="en-US"/>
          </a:p>
        </p:txBody>
      </p:sp>
      <p:sp>
        <p:nvSpPr>
          <p:cNvPr id="20" name="Text Placeholder 19"/>
          <p:cNvSpPr>
            <a:spLocks noGrp="1"/>
          </p:cNvSpPr>
          <p:nvPr>
            <p:ph type="body" sz="quarter" idx="120"/>
          </p:nvPr>
        </p:nvSpPr>
        <p:spPr/>
        <p:txBody>
          <a:bodyPr/>
          <a:lstStyle/>
          <a:p>
            <a:endParaRPr lang="en-US"/>
          </a:p>
        </p:txBody>
      </p:sp>
      <p:sp>
        <p:nvSpPr>
          <p:cNvPr id="21" name="Text Placeholder 20"/>
          <p:cNvSpPr>
            <a:spLocks noGrp="1"/>
          </p:cNvSpPr>
          <p:nvPr>
            <p:ph type="body" sz="quarter" idx="121"/>
          </p:nvPr>
        </p:nvSpPr>
        <p:spPr/>
        <p:txBody>
          <a:bodyPr/>
          <a:lstStyle/>
          <a:p>
            <a:endParaRPr lang="en-US"/>
          </a:p>
        </p:txBody>
      </p:sp>
      <p:sp>
        <p:nvSpPr>
          <p:cNvPr id="22" name="Text Placeholder 21"/>
          <p:cNvSpPr>
            <a:spLocks noGrp="1"/>
          </p:cNvSpPr>
          <p:nvPr>
            <p:ph type="body" sz="quarter" idx="122"/>
          </p:nvPr>
        </p:nvSpPr>
        <p:spPr/>
        <p:txBody>
          <a:bodyPr/>
          <a:lstStyle/>
          <a:p>
            <a:endParaRPr lang="en-US"/>
          </a:p>
        </p:txBody>
      </p:sp>
      <p:sp>
        <p:nvSpPr>
          <p:cNvPr id="23" name="Text Placeholder 22"/>
          <p:cNvSpPr>
            <a:spLocks noGrp="1"/>
          </p:cNvSpPr>
          <p:nvPr>
            <p:ph type="body" sz="quarter" idx="123"/>
          </p:nvPr>
        </p:nvSpPr>
        <p:spPr/>
        <p:txBody>
          <a:bodyPr/>
          <a:lstStyle/>
          <a:p>
            <a:endParaRPr lang="en-US"/>
          </a:p>
        </p:txBody>
      </p:sp>
      <p:sp>
        <p:nvSpPr>
          <p:cNvPr id="24" name="Text Placeholder 23"/>
          <p:cNvSpPr>
            <a:spLocks noGrp="1"/>
          </p:cNvSpPr>
          <p:nvPr>
            <p:ph type="body" sz="quarter" idx="124"/>
          </p:nvPr>
        </p:nvSpPr>
        <p:spPr/>
        <p:txBody>
          <a:bodyPr/>
          <a:lstStyle/>
          <a:p>
            <a:endParaRPr lang="en-US"/>
          </a:p>
        </p:txBody>
      </p:sp>
      <p:sp>
        <p:nvSpPr>
          <p:cNvPr id="25" name="Text Placeholder 24"/>
          <p:cNvSpPr>
            <a:spLocks noGrp="1"/>
          </p:cNvSpPr>
          <p:nvPr>
            <p:ph type="body" sz="quarter" idx="125"/>
          </p:nvPr>
        </p:nvSpPr>
        <p:spPr/>
        <p:txBody>
          <a:bodyPr/>
          <a:lstStyle/>
          <a:p>
            <a:endParaRPr lang="en-US"/>
          </a:p>
        </p:txBody>
      </p:sp>
      <p:sp>
        <p:nvSpPr>
          <p:cNvPr id="26" name="Picture Placeholder 25"/>
          <p:cNvSpPr>
            <a:spLocks noGrp="1"/>
          </p:cNvSpPr>
          <p:nvPr>
            <p:ph type="pic" sz="quarter" idx="115"/>
          </p:nvPr>
        </p:nvSpPr>
        <p:spPr/>
      </p:sp>
      <p:sp>
        <p:nvSpPr>
          <p:cNvPr id="27" name="Picture Placeholder 26"/>
          <p:cNvSpPr>
            <a:spLocks noGrp="1"/>
          </p:cNvSpPr>
          <p:nvPr>
            <p:ph type="pic" sz="quarter" idx="126"/>
          </p:nvPr>
        </p:nvSpPr>
        <p:spPr/>
      </p:sp>
      <p:sp>
        <p:nvSpPr>
          <p:cNvPr id="28" name="Picture Placeholder 27"/>
          <p:cNvSpPr>
            <a:spLocks noGrp="1"/>
          </p:cNvSpPr>
          <p:nvPr>
            <p:ph type="pic" sz="quarter" idx="127"/>
          </p:nvPr>
        </p:nvSpPr>
        <p:spPr/>
      </p:sp>
      <p:sp>
        <p:nvSpPr>
          <p:cNvPr id="29" name="Picture Placeholder 28"/>
          <p:cNvSpPr>
            <a:spLocks noGrp="1"/>
          </p:cNvSpPr>
          <p:nvPr>
            <p:ph type="pic" sz="quarter" idx="128"/>
          </p:nvPr>
        </p:nvSpPr>
        <p:spPr/>
      </p:sp>
      <p:sp>
        <p:nvSpPr>
          <p:cNvPr id="30" name="Picture Placeholder 29"/>
          <p:cNvSpPr>
            <a:spLocks noGrp="1"/>
          </p:cNvSpPr>
          <p:nvPr>
            <p:ph type="pic" sz="quarter" idx="129"/>
          </p:nvPr>
        </p:nvSpPr>
        <p:spPr/>
      </p:sp>
      <p:sp>
        <p:nvSpPr>
          <p:cNvPr id="31" name="Picture Placeholder 30"/>
          <p:cNvSpPr>
            <a:spLocks noGrp="1"/>
          </p:cNvSpPr>
          <p:nvPr>
            <p:ph type="pic" sz="quarter" idx="130"/>
          </p:nvPr>
        </p:nvSpPr>
        <p:spPr/>
      </p:sp>
      <p:sp>
        <p:nvSpPr>
          <p:cNvPr id="32" name="Picture Placeholder 31"/>
          <p:cNvSpPr>
            <a:spLocks noGrp="1"/>
          </p:cNvSpPr>
          <p:nvPr>
            <p:ph type="pic" sz="quarter" idx="131"/>
          </p:nvPr>
        </p:nvSpPr>
        <p:spPr/>
      </p:sp>
      <p:sp>
        <p:nvSpPr>
          <p:cNvPr id="33" name="Picture Placeholder 32"/>
          <p:cNvSpPr>
            <a:spLocks noGrp="1"/>
          </p:cNvSpPr>
          <p:nvPr>
            <p:ph type="pic" sz="quarter" idx="132"/>
          </p:nvPr>
        </p:nvSpPr>
        <p:spPr/>
      </p:sp>
      <p:sp>
        <p:nvSpPr>
          <p:cNvPr id="34" name="Picture Placeholder 33"/>
          <p:cNvSpPr>
            <a:spLocks noGrp="1"/>
          </p:cNvSpPr>
          <p:nvPr>
            <p:ph type="pic" sz="quarter" idx="133"/>
          </p:nvPr>
        </p:nvSpPr>
        <p:spPr/>
      </p:sp>
      <p:sp>
        <p:nvSpPr>
          <p:cNvPr id="35" name="Picture Placeholder 34"/>
          <p:cNvSpPr>
            <a:spLocks noGrp="1"/>
          </p:cNvSpPr>
          <p:nvPr>
            <p:ph type="pic" sz="quarter" idx="134"/>
          </p:nvPr>
        </p:nvSpPr>
        <p:spPr/>
      </p:sp>
      <p:sp>
        <p:nvSpPr>
          <p:cNvPr id="36" name="Text Placeholder 35"/>
          <p:cNvSpPr>
            <a:spLocks noGrp="1"/>
          </p:cNvSpPr>
          <p:nvPr>
            <p:ph type="body" sz="quarter" idx="136"/>
          </p:nvPr>
        </p:nvSpPr>
        <p:spPr/>
        <p:txBody>
          <a:bodyPr/>
          <a:lstStyle/>
          <a:p>
            <a:endParaRPr lang="en-US"/>
          </a:p>
        </p:txBody>
      </p:sp>
      <p:sp>
        <p:nvSpPr>
          <p:cNvPr id="37" name="Text Placeholder 36"/>
          <p:cNvSpPr>
            <a:spLocks noGrp="1"/>
          </p:cNvSpPr>
          <p:nvPr>
            <p:ph type="body" sz="quarter" idx="137"/>
          </p:nvPr>
        </p:nvSpPr>
        <p:spPr/>
        <p:txBody>
          <a:bodyPr/>
          <a:lstStyle/>
          <a:p>
            <a:endParaRPr lang="en-US"/>
          </a:p>
        </p:txBody>
      </p:sp>
      <p:sp>
        <p:nvSpPr>
          <p:cNvPr id="38" name="Text Placeholder 37"/>
          <p:cNvSpPr>
            <a:spLocks noGrp="1"/>
          </p:cNvSpPr>
          <p:nvPr>
            <p:ph type="body" sz="quarter" idx="138"/>
          </p:nvPr>
        </p:nvSpPr>
        <p:spPr/>
        <p:txBody>
          <a:bodyPr/>
          <a:lstStyle/>
          <a:p>
            <a:endParaRPr lang="en-US"/>
          </a:p>
        </p:txBody>
      </p:sp>
      <p:sp>
        <p:nvSpPr>
          <p:cNvPr id="39" name="Text Placeholder 38"/>
          <p:cNvSpPr>
            <a:spLocks noGrp="1"/>
          </p:cNvSpPr>
          <p:nvPr>
            <p:ph type="body" sz="quarter" idx="139"/>
          </p:nvPr>
        </p:nvSpPr>
        <p:spPr/>
        <p:txBody>
          <a:bodyPr/>
          <a:lstStyle/>
          <a:p>
            <a:endParaRPr lang="en-US"/>
          </a:p>
        </p:txBody>
      </p:sp>
      <p:sp>
        <p:nvSpPr>
          <p:cNvPr id="40" name="Text Placeholder 39"/>
          <p:cNvSpPr>
            <a:spLocks noGrp="1"/>
          </p:cNvSpPr>
          <p:nvPr>
            <p:ph type="body" sz="quarter" idx="140"/>
          </p:nvPr>
        </p:nvSpPr>
        <p:spPr/>
        <p:txBody>
          <a:bodyPr/>
          <a:lstStyle/>
          <a:p>
            <a:endParaRPr lang="en-US"/>
          </a:p>
        </p:txBody>
      </p:sp>
      <p:sp>
        <p:nvSpPr>
          <p:cNvPr id="41" name="Text Placeholder 40"/>
          <p:cNvSpPr>
            <a:spLocks noGrp="1"/>
          </p:cNvSpPr>
          <p:nvPr>
            <p:ph type="body" sz="quarter" idx="141"/>
          </p:nvPr>
        </p:nvSpPr>
        <p:spPr/>
        <p:txBody>
          <a:bodyPr/>
          <a:lstStyle/>
          <a:p>
            <a:endParaRPr lang="en-US"/>
          </a:p>
        </p:txBody>
      </p:sp>
      <p:sp>
        <p:nvSpPr>
          <p:cNvPr id="42" name="Text Placeholder 41"/>
          <p:cNvSpPr>
            <a:spLocks noGrp="1"/>
          </p:cNvSpPr>
          <p:nvPr>
            <p:ph type="body" sz="quarter" idx="142"/>
          </p:nvPr>
        </p:nvSpPr>
        <p:spPr/>
        <p:txBody>
          <a:bodyPr/>
          <a:lstStyle/>
          <a:p>
            <a:endParaRPr lang="en-US"/>
          </a:p>
        </p:txBody>
      </p:sp>
      <p:sp>
        <p:nvSpPr>
          <p:cNvPr id="43" name="Text Placeholder 42"/>
          <p:cNvSpPr>
            <a:spLocks noGrp="1"/>
          </p:cNvSpPr>
          <p:nvPr>
            <p:ph type="body" sz="quarter" idx="143"/>
          </p:nvPr>
        </p:nvSpPr>
        <p:spPr/>
        <p:txBody>
          <a:bodyPr/>
          <a:lstStyle/>
          <a:p>
            <a:endParaRPr lang="en-US"/>
          </a:p>
        </p:txBody>
      </p:sp>
      <p:sp>
        <p:nvSpPr>
          <p:cNvPr id="44" name="Text Placeholder 43"/>
          <p:cNvSpPr>
            <a:spLocks noGrp="1"/>
          </p:cNvSpPr>
          <p:nvPr>
            <p:ph type="body" sz="quarter" idx="144"/>
          </p:nvPr>
        </p:nvSpPr>
        <p:spPr/>
        <p:txBody>
          <a:bodyPr/>
          <a:lstStyle/>
          <a:p>
            <a:endParaRPr lang="en-US"/>
          </a:p>
        </p:txBody>
      </p:sp>
      <p:sp>
        <p:nvSpPr>
          <p:cNvPr id="45" name="Text Placeholder 44"/>
          <p:cNvSpPr>
            <a:spLocks noGrp="1"/>
          </p:cNvSpPr>
          <p:nvPr>
            <p:ph type="body" sz="quarter" idx="145"/>
          </p:nvPr>
        </p:nvSpPr>
        <p:spPr/>
        <p:txBody>
          <a:bodyPr/>
          <a:lstStyle/>
          <a:p>
            <a:endParaRPr lang="en-US"/>
          </a:p>
        </p:txBody>
      </p:sp>
      <p:sp>
        <p:nvSpPr>
          <p:cNvPr id="46" name="Text Placeholder 45"/>
          <p:cNvSpPr>
            <a:spLocks noGrp="1"/>
          </p:cNvSpPr>
          <p:nvPr>
            <p:ph type="body" sz="quarter" idx="146"/>
          </p:nvPr>
        </p:nvSpPr>
        <p:spPr/>
        <p:txBody>
          <a:bodyPr/>
          <a:lstStyle/>
          <a:p>
            <a:endParaRPr lang="en-US"/>
          </a:p>
        </p:txBody>
      </p:sp>
      <p:sp>
        <p:nvSpPr>
          <p:cNvPr id="47" name="Text Placeholder 46"/>
          <p:cNvSpPr>
            <a:spLocks noGrp="1"/>
          </p:cNvSpPr>
          <p:nvPr>
            <p:ph type="body" sz="quarter" idx="147"/>
          </p:nvPr>
        </p:nvSpPr>
        <p:spPr/>
        <p:txBody>
          <a:bodyPr/>
          <a:lstStyle/>
          <a:p>
            <a:endParaRPr lang="en-US"/>
          </a:p>
        </p:txBody>
      </p:sp>
      <p:sp>
        <p:nvSpPr>
          <p:cNvPr id="48" name="Text Placeholder 47"/>
          <p:cNvSpPr>
            <a:spLocks noGrp="1"/>
          </p:cNvSpPr>
          <p:nvPr>
            <p:ph type="body" sz="quarter" idx="148"/>
          </p:nvPr>
        </p:nvSpPr>
        <p:spPr/>
        <p:txBody>
          <a:bodyPr/>
          <a:lstStyle/>
          <a:p>
            <a:endParaRPr lang="en-US"/>
          </a:p>
        </p:txBody>
      </p:sp>
      <p:sp>
        <p:nvSpPr>
          <p:cNvPr id="49" name="Text Placeholder 48"/>
          <p:cNvSpPr>
            <a:spLocks noGrp="1"/>
          </p:cNvSpPr>
          <p:nvPr>
            <p:ph type="body" sz="quarter" idx="149"/>
          </p:nvPr>
        </p:nvSpPr>
        <p:spPr/>
        <p:txBody>
          <a:bodyPr/>
          <a:lstStyle/>
          <a:p>
            <a:endParaRPr lang="en-US"/>
          </a:p>
        </p:txBody>
      </p:sp>
      <p:sp>
        <p:nvSpPr>
          <p:cNvPr id="50" name="Text Placeholder 49"/>
          <p:cNvSpPr>
            <a:spLocks noGrp="1"/>
          </p:cNvSpPr>
          <p:nvPr>
            <p:ph type="body" sz="quarter" idx="150"/>
          </p:nvPr>
        </p:nvSpPr>
        <p:spPr>
          <a:xfrm>
            <a:off x="3662362" y="1276950"/>
            <a:ext cx="20107276" cy="598230"/>
          </a:xfrm>
        </p:spPr>
        <p:txBody>
          <a:bodyPr>
            <a:noAutofit/>
          </a:bodyPr>
          <a:lstStyle/>
          <a:p>
            <a:r>
              <a:rPr lang="en-US" sz="3000" dirty="0" smtClean="0"/>
              <a:t>Allison </a:t>
            </a:r>
            <a:r>
              <a:rPr lang="en-US" sz="3000" dirty="0" smtClean="0"/>
              <a:t>Lloyd BA, </a:t>
            </a:r>
            <a:r>
              <a:rPr lang="en-US" sz="3000" dirty="0" smtClean="0"/>
              <a:t>Laura </a:t>
            </a:r>
            <a:r>
              <a:rPr lang="en-US" sz="3000" dirty="0" err="1" smtClean="0"/>
              <a:t>Kair</a:t>
            </a:r>
            <a:r>
              <a:rPr lang="en-US" sz="3000" dirty="0" smtClean="0"/>
              <a:t> </a:t>
            </a:r>
            <a:r>
              <a:rPr lang="en-US" sz="3000" dirty="0" smtClean="0"/>
              <a:t>MD</a:t>
            </a:r>
            <a:endParaRPr lang="en-US" sz="3000" dirty="0"/>
          </a:p>
        </p:txBody>
      </p:sp>
      <p:sp>
        <p:nvSpPr>
          <p:cNvPr id="51" name="Text Placeholder 50"/>
          <p:cNvSpPr>
            <a:spLocks noGrp="1"/>
          </p:cNvSpPr>
          <p:nvPr>
            <p:ph type="body" sz="quarter" idx="184"/>
          </p:nvPr>
        </p:nvSpPr>
        <p:spPr>
          <a:xfrm>
            <a:off x="3662362" y="1775789"/>
            <a:ext cx="20107276" cy="634555"/>
          </a:xfrm>
        </p:spPr>
        <p:txBody>
          <a:bodyPr>
            <a:normAutofit/>
          </a:bodyPr>
          <a:lstStyle/>
          <a:p>
            <a:r>
              <a:rPr lang="en-US" sz="2400" dirty="0"/>
              <a:t>UC Davis School of </a:t>
            </a:r>
            <a:r>
              <a:rPr lang="en-US" sz="2400" dirty="0" smtClean="0"/>
              <a:t>Medicine, Department of Pediatrics</a:t>
            </a:r>
            <a:endParaRPr lang="en-US" sz="2400" dirty="0"/>
          </a:p>
        </p:txBody>
      </p:sp>
      <p:sp>
        <p:nvSpPr>
          <p:cNvPr id="52" name="Text Placeholder 51"/>
          <p:cNvSpPr>
            <a:spLocks noGrp="1"/>
          </p:cNvSpPr>
          <p:nvPr>
            <p:ph type="body" sz="quarter" idx="185"/>
          </p:nvPr>
        </p:nvSpPr>
        <p:spPr>
          <a:xfrm>
            <a:off x="3721996" y="132408"/>
            <a:ext cx="20107276" cy="834414"/>
          </a:xfrm>
        </p:spPr>
        <p:txBody>
          <a:bodyPr>
            <a:noAutofit/>
          </a:bodyPr>
          <a:lstStyle/>
          <a:p>
            <a:r>
              <a:rPr lang="en-US" sz="3200" b="1" dirty="0" smtClean="0"/>
              <a:t>Newborn Provider </a:t>
            </a:r>
            <a:r>
              <a:rPr lang="en-US" sz="3200" b="1" dirty="0"/>
              <a:t>O</a:t>
            </a:r>
            <a:r>
              <a:rPr lang="en-US" sz="3200" b="1" dirty="0" smtClean="0"/>
              <a:t>pinions about Breastfeeding Promotion and Hospital Practices: </a:t>
            </a:r>
          </a:p>
          <a:p>
            <a:r>
              <a:rPr lang="en-US" sz="3200" b="1" dirty="0" smtClean="0"/>
              <a:t>A </a:t>
            </a:r>
            <a:r>
              <a:rPr lang="en-US" sz="3200" b="1" dirty="0" smtClean="0"/>
              <a:t>M</a:t>
            </a:r>
            <a:r>
              <a:rPr lang="en-US" sz="3200" b="1" dirty="0" smtClean="0"/>
              <a:t>ixed-Method </a:t>
            </a:r>
            <a:r>
              <a:rPr lang="en-US" sz="3200" b="1" dirty="0" smtClean="0"/>
              <a:t>Study of the BORN Network</a:t>
            </a:r>
            <a:endParaRPr lang="en-US" sz="3200" b="1" dirty="0"/>
          </a:p>
        </p:txBody>
      </p:sp>
      <p:sp>
        <p:nvSpPr>
          <p:cNvPr id="53" name="Text Placeholder 52"/>
          <p:cNvSpPr>
            <a:spLocks noGrp="1"/>
          </p:cNvSpPr>
          <p:nvPr>
            <p:ph type="body" sz="quarter" idx="186"/>
          </p:nvPr>
        </p:nvSpPr>
        <p:spPr>
          <a:xfrm>
            <a:off x="20572839" y="5916863"/>
            <a:ext cx="6282530" cy="4991243"/>
          </a:xfrm>
        </p:spPr>
        <p:txBody>
          <a:bodyPr/>
          <a:lstStyle/>
          <a:p>
            <a:pPr marL="285750" indent="-285750">
              <a:buFont typeface="Arial" charset="0"/>
              <a:buChar char="•"/>
            </a:pPr>
            <a:r>
              <a:rPr lang="en-US" sz="1600" dirty="0" smtClean="0">
                <a:latin typeface="Trebuchet MS" charset="0"/>
                <a:ea typeface="Trebuchet MS" charset="0"/>
                <a:cs typeface="Trebuchet MS" charset="0"/>
              </a:rPr>
              <a:t>Overall, newborn </a:t>
            </a:r>
            <a:r>
              <a:rPr lang="en-US" sz="1600" dirty="0">
                <a:latin typeface="Trebuchet MS" charset="0"/>
                <a:ea typeface="Trebuchet MS" charset="0"/>
                <a:cs typeface="Trebuchet MS" charset="0"/>
              </a:rPr>
              <a:t>care providers have a very positive opinion toward breastfeeding and </a:t>
            </a:r>
            <a:r>
              <a:rPr lang="en-US" sz="1600" dirty="0" smtClean="0">
                <a:latin typeface="Trebuchet MS" charset="0"/>
                <a:ea typeface="Trebuchet MS" charset="0"/>
                <a:cs typeface="Trebuchet MS" charset="0"/>
              </a:rPr>
              <a:t>breastfeeding promotion.</a:t>
            </a:r>
          </a:p>
          <a:p>
            <a:pPr marL="285750" indent="-285750">
              <a:buFont typeface="Arial" charset="0"/>
              <a:buChar char="•"/>
            </a:pPr>
            <a:r>
              <a:rPr lang="en-US" sz="1600" dirty="0" smtClean="0">
                <a:latin typeface="Trebuchet MS" charset="0"/>
                <a:ea typeface="Trebuchet MS" charset="0"/>
                <a:cs typeface="Trebuchet MS" charset="0"/>
              </a:rPr>
              <a:t>Many newborn care providers emphasized the importance of tailoring breastfeeding for each </a:t>
            </a:r>
            <a:r>
              <a:rPr lang="en-US" sz="1600" dirty="0" smtClean="0">
                <a:latin typeface="Trebuchet MS" charset="0"/>
                <a:ea typeface="Trebuchet MS" charset="0"/>
                <a:cs typeface="Trebuchet MS" charset="0"/>
              </a:rPr>
              <a:t>family’ </a:t>
            </a:r>
            <a:r>
              <a:rPr lang="en-US" sz="1600" dirty="0" smtClean="0">
                <a:latin typeface="Trebuchet MS" charset="0"/>
                <a:ea typeface="Trebuchet MS" charset="0"/>
                <a:cs typeface="Trebuchet MS" charset="0"/>
              </a:rPr>
              <a:t>needs.</a:t>
            </a:r>
          </a:p>
          <a:p>
            <a:pPr marL="285750" indent="-285750">
              <a:buFont typeface="Arial" charset="0"/>
              <a:buChar char="•"/>
            </a:pPr>
            <a:r>
              <a:rPr lang="en-US" sz="1600" dirty="0" smtClean="0">
                <a:latin typeface="Trebuchet MS" charset="0"/>
                <a:ea typeface="Trebuchet MS" charset="0"/>
                <a:cs typeface="Trebuchet MS" charset="0"/>
              </a:rPr>
              <a:t>Many </a:t>
            </a:r>
            <a:r>
              <a:rPr lang="en-US" sz="1600" dirty="0">
                <a:latin typeface="Trebuchet MS" charset="0"/>
                <a:ea typeface="Trebuchet MS" charset="0"/>
                <a:cs typeface="Trebuchet MS" charset="0"/>
              </a:rPr>
              <a:t>providers </a:t>
            </a:r>
            <a:r>
              <a:rPr lang="en-US" sz="1600" dirty="0" smtClean="0">
                <a:latin typeface="Trebuchet MS" charset="0"/>
                <a:ea typeface="Trebuchet MS" charset="0"/>
                <a:cs typeface="Trebuchet MS" charset="0"/>
              </a:rPr>
              <a:t>expressed that the benefits </a:t>
            </a:r>
            <a:r>
              <a:rPr lang="en-US" sz="1600" dirty="0">
                <a:latin typeface="Trebuchet MS" charset="0"/>
                <a:ea typeface="Trebuchet MS" charset="0"/>
                <a:cs typeface="Trebuchet MS" charset="0"/>
              </a:rPr>
              <a:t>of pacifiers outweigh </a:t>
            </a:r>
            <a:r>
              <a:rPr lang="en-US" sz="1600" dirty="0" smtClean="0">
                <a:latin typeface="Trebuchet MS" charset="0"/>
                <a:ea typeface="Trebuchet MS" charset="0"/>
                <a:cs typeface="Trebuchet MS" charset="0"/>
              </a:rPr>
              <a:t>their theoretical </a:t>
            </a:r>
            <a:r>
              <a:rPr lang="en-US" sz="1600" dirty="0">
                <a:latin typeface="Trebuchet MS" charset="0"/>
                <a:ea typeface="Trebuchet MS" charset="0"/>
                <a:cs typeface="Trebuchet MS" charset="0"/>
              </a:rPr>
              <a:t>risk and support a family’s choice. </a:t>
            </a:r>
            <a:endParaRPr lang="en-US" sz="1600" dirty="0" smtClean="0">
              <a:latin typeface="Trebuchet MS" charset="0"/>
              <a:ea typeface="Trebuchet MS" charset="0"/>
              <a:cs typeface="Trebuchet MS" charset="0"/>
            </a:endParaRPr>
          </a:p>
          <a:p>
            <a:pPr marL="285750" indent="-285750">
              <a:buFont typeface="Arial" charset="0"/>
              <a:buChar char="•"/>
            </a:pPr>
            <a:r>
              <a:rPr lang="en-US" sz="1600" dirty="0" smtClean="0">
                <a:latin typeface="Trebuchet MS" charset="0"/>
                <a:ea typeface="Trebuchet MS" charset="0"/>
                <a:cs typeface="Trebuchet MS" charset="0"/>
              </a:rPr>
              <a:t>Although donor </a:t>
            </a:r>
            <a:r>
              <a:rPr lang="en-US" sz="1600" dirty="0">
                <a:latin typeface="Trebuchet MS" charset="0"/>
                <a:ea typeface="Trebuchet MS" charset="0"/>
                <a:cs typeface="Trebuchet MS" charset="0"/>
              </a:rPr>
              <a:t>milk is </a:t>
            </a:r>
            <a:r>
              <a:rPr lang="en-US" sz="1600" dirty="0" smtClean="0">
                <a:latin typeface="Trebuchet MS" charset="0"/>
                <a:ea typeface="Trebuchet MS" charset="0"/>
                <a:cs typeface="Trebuchet MS" charset="0"/>
              </a:rPr>
              <a:t>viewed an </a:t>
            </a:r>
            <a:r>
              <a:rPr lang="en-US" sz="1600" dirty="0">
                <a:latin typeface="Trebuchet MS" charset="0"/>
                <a:ea typeface="Trebuchet MS" charset="0"/>
                <a:cs typeface="Trebuchet MS" charset="0"/>
              </a:rPr>
              <a:t>attractive option when supplementation of </a:t>
            </a:r>
            <a:r>
              <a:rPr lang="en-US" sz="1600" dirty="0" smtClean="0">
                <a:latin typeface="Trebuchet MS" charset="0"/>
                <a:ea typeface="Trebuchet MS" charset="0"/>
                <a:cs typeface="Trebuchet MS" charset="0"/>
              </a:rPr>
              <a:t>healthy newborns </a:t>
            </a:r>
            <a:r>
              <a:rPr lang="en-US" sz="1600" dirty="0">
                <a:latin typeface="Trebuchet MS" charset="0"/>
                <a:ea typeface="Trebuchet MS" charset="0"/>
                <a:cs typeface="Trebuchet MS" charset="0"/>
              </a:rPr>
              <a:t>is medically-indicated, </a:t>
            </a:r>
            <a:r>
              <a:rPr lang="en-US" sz="1600" dirty="0" smtClean="0">
                <a:latin typeface="Trebuchet MS" charset="0"/>
                <a:ea typeface="Trebuchet MS" charset="0"/>
                <a:cs typeface="Trebuchet MS" charset="0"/>
              </a:rPr>
              <a:t>donor </a:t>
            </a:r>
            <a:r>
              <a:rPr lang="en-US" sz="1600" dirty="0">
                <a:latin typeface="Trebuchet MS" charset="0"/>
                <a:ea typeface="Trebuchet MS" charset="0"/>
                <a:cs typeface="Trebuchet MS" charset="0"/>
              </a:rPr>
              <a:t>milk is not available in most newborn nurseries/mother-baby units. </a:t>
            </a:r>
            <a:r>
              <a:rPr lang="en-US" sz="1600" dirty="0" smtClean="0">
                <a:latin typeface="Trebuchet MS" charset="0"/>
                <a:ea typeface="Trebuchet MS" charset="0"/>
                <a:cs typeface="Trebuchet MS" charset="0"/>
              </a:rPr>
              <a:t>Providers also felt further research </a:t>
            </a:r>
            <a:r>
              <a:rPr lang="en-US" sz="1600" dirty="0">
                <a:latin typeface="Trebuchet MS" charset="0"/>
                <a:ea typeface="Trebuchet MS" charset="0"/>
                <a:cs typeface="Trebuchet MS" charset="0"/>
              </a:rPr>
              <a:t>is needed to justify this use</a:t>
            </a:r>
            <a:r>
              <a:rPr lang="en-US" sz="1600" dirty="0" smtClean="0">
                <a:latin typeface="Trebuchet MS" charset="0"/>
                <a:ea typeface="Trebuchet MS" charset="0"/>
                <a:cs typeface="Trebuchet MS" charset="0"/>
              </a:rPr>
              <a:t>.</a:t>
            </a:r>
          </a:p>
          <a:p>
            <a:pPr marL="285750" indent="-285750">
              <a:buFont typeface="Arial" charset="0"/>
              <a:buChar char="•"/>
            </a:pPr>
            <a:r>
              <a:rPr lang="en-US" sz="1600" dirty="0">
                <a:latin typeface="Trebuchet MS" charset="0"/>
                <a:ea typeface="Trebuchet MS" charset="0"/>
                <a:cs typeface="Trebuchet MS" charset="0"/>
              </a:rPr>
              <a:t>This </a:t>
            </a:r>
            <a:r>
              <a:rPr lang="en-US" sz="1600" dirty="0" smtClean="0">
                <a:latin typeface="Trebuchet MS" charset="0"/>
                <a:ea typeface="Trebuchet MS" charset="0"/>
                <a:cs typeface="Trebuchet MS" charset="0"/>
              </a:rPr>
              <a:t>preliminary information will help </a:t>
            </a:r>
            <a:r>
              <a:rPr lang="en-US" sz="1600" dirty="0">
                <a:latin typeface="Trebuchet MS" charset="0"/>
                <a:ea typeface="Trebuchet MS" charset="0"/>
                <a:cs typeface="Trebuchet MS" charset="0"/>
              </a:rPr>
              <a:t>provide the background needed to help streamline the most effective breastfeeding support strategies. </a:t>
            </a:r>
          </a:p>
          <a:p>
            <a:pPr marL="285750" indent="-285750">
              <a:buFont typeface="Arial" charset="0"/>
              <a:buChar char="•"/>
            </a:pPr>
            <a:r>
              <a:rPr lang="en-US" sz="1600" dirty="0" smtClean="0">
                <a:latin typeface="Trebuchet MS" charset="0"/>
                <a:ea typeface="Trebuchet MS" charset="0"/>
                <a:cs typeface="Trebuchet MS" charset="0"/>
              </a:rPr>
              <a:t>Compiling </a:t>
            </a:r>
            <a:r>
              <a:rPr lang="en-US" sz="1600" dirty="0">
                <a:latin typeface="Trebuchet MS" charset="0"/>
                <a:ea typeface="Trebuchet MS" charset="0"/>
                <a:cs typeface="Trebuchet MS" charset="0"/>
              </a:rPr>
              <a:t>this information is also the </a:t>
            </a:r>
            <a:r>
              <a:rPr lang="en-US" sz="1600" dirty="0" smtClean="0">
                <a:latin typeface="Trebuchet MS" charset="0"/>
                <a:ea typeface="Trebuchet MS" charset="0"/>
                <a:cs typeface="Trebuchet MS" charset="0"/>
              </a:rPr>
              <a:t>first </a:t>
            </a:r>
            <a:r>
              <a:rPr lang="en-US" sz="1600" dirty="0">
                <a:latin typeface="Trebuchet MS" charset="0"/>
                <a:ea typeface="Trebuchet MS" charset="0"/>
                <a:cs typeface="Trebuchet MS" charset="0"/>
              </a:rPr>
              <a:t>step in creating a prospective cluster-randomized trial of an in-hospital breastfeeding support intervention.</a:t>
            </a:r>
          </a:p>
          <a:p>
            <a:endParaRPr lang="en-US" sz="1600" dirty="0">
              <a:latin typeface="Trebuchet MS" charset="0"/>
              <a:ea typeface="Trebuchet MS" charset="0"/>
              <a:cs typeface="Trebuchet MS" charset="0"/>
            </a:endParaRPr>
          </a:p>
        </p:txBody>
      </p:sp>
      <p:sp>
        <p:nvSpPr>
          <p:cNvPr id="54" name="Text Placeholder 53"/>
          <p:cNvSpPr>
            <a:spLocks noGrp="1"/>
          </p:cNvSpPr>
          <p:nvPr>
            <p:ph type="body" sz="quarter" idx="187"/>
          </p:nvPr>
        </p:nvSpPr>
        <p:spPr>
          <a:xfrm>
            <a:off x="20572839" y="15054878"/>
            <a:ext cx="6279386" cy="756238"/>
          </a:xfrm>
        </p:spPr>
        <p:txBody>
          <a:bodyPr/>
          <a:lstStyle/>
          <a:p>
            <a:r>
              <a:rPr lang="en-US" sz="1600" dirty="0">
                <a:latin typeface="Trebuchet MS" charset="0"/>
                <a:ea typeface="Trebuchet MS" charset="0"/>
                <a:cs typeface="Trebuchet MS" charset="0"/>
              </a:rPr>
              <a:t>Special Acknowledgements </a:t>
            </a:r>
            <a:r>
              <a:rPr lang="en-US" sz="1600">
                <a:latin typeface="Trebuchet MS" charset="0"/>
                <a:ea typeface="Trebuchet MS" charset="0"/>
                <a:cs typeface="Trebuchet MS" charset="0"/>
              </a:rPr>
              <a:t>to </a:t>
            </a:r>
            <a:r>
              <a:rPr lang="en-US" sz="1600" smtClean="0">
                <a:latin typeface="Trebuchet MS" charset="0"/>
                <a:ea typeface="Trebuchet MS" charset="0"/>
                <a:cs typeface="Trebuchet MS" charset="0"/>
              </a:rPr>
              <a:t>the </a:t>
            </a:r>
            <a:r>
              <a:rPr lang="en-US" sz="1600" dirty="0" smtClean="0">
                <a:latin typeface="Trebuchet MS" charset="0"/>
                <a:ea typeface="Trebuchet MS" charset="0"/>
                <a:cs typeface="Trebuchet MS" charset="0"/>
              </a:rPr>
              <a:t>providers at BORN hospitals for participating in this survey.</a:t>
            </a:r>
            <a:endParaRPr lang="en-US" sz="1600" dirty="0">
              <a:latin typeface="Trebuchet MS" charset="0"/>
              <a:ea typeface="Trebuchet MS" charset="0"/>
              <a:cs typeface="Trebuchet MS" charset="0"/>
            </a:endParaRPr>
          </a:p>
        </p:txBody>
      </p:sp>
      <p:graphicFrame>
        <p:nvGraphicFramePr>
          <p:cNvPr id="61" name="Table 60"/>
          <p:cNvGraphicFramePr>
            <a:graphicFrameLocks noGrp="1"/>
          </p:cNvGraphicFramePr>
          <p:nvPr>
            <p:extLst>
              <p:ext uri="{D42A27DB-BD31-4B8C-83A1-F6EECF244321}">
                <p14:modId xmlns:p14="http://schemas.microsoft.com/office/powerpoint/2010/main" val="738118536"/>
              </p:ext>
            </p:extLst>
          </p:nvPr>
        </p:nvGraphicFramePr>
        <p:xfrm>
          <a:off x="7307819" y="10785344"/>
          <a:ext cx="6228572" cy="5020840"/>
        </p:xfrm>
        <a:graphic>
          <a:graphicData uri="http://schemas.openxmlformats.org/drawingml/2006/table">
            <a:tbl>
              <a:tblPr firstRow="1" bandRow="1">
                <a:tableStyleId>{EB9631B5-78F2-41C9-869B-9F39066F8104}</a:tableStyleId>
              </a:tblPr>
              <a:tblGrid>
                <a:gridCol w="1162366"/>
                <a:gridCol w="835359"/>
                <a:gridCol w="885825"/>
                <a:gridCol w="675634"/>
                <a:gridCol w="988408"/>
                <a:gridCol w="993433"/>
                <a:gridCol w="687547"/>
              </a:tblGrid>
              <a:tr h="540600">
                <a:tc gridSpan="7">
                  <a:txBody>
                    <a:bodyPr/>
                    <a:lstStyle/>
                    <a:p>
                      <a:r>
                        <a:rPr lang="en-US" sz="1800" u="none" strike="noStrike" kern="1200" baseline="0" dirty="0" smtClean="0"/>
                        <a:t> </a:t>
                      </a:r>
                      <a:r>
                        <a:rPr lang="en-US" sz="1600" u="none" strike="noStrike" kern="1200" baseline="0" dirty="0" smtClean="0"/>
                        <a:t>Table 1. Provider Opinions about Breastfeeding and Related Support Practices</a:t>
                      </a:r>
                      <a:endParaRPr lang="en-US" sz="1600"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r>
              <a:tr h="782821">
                <a:tc>
                  <a:txBody>
                    <a:bodyPr/>
                    <a:lstStyle/>
                    <a:p>
                      <a:r>
                        <a:rPr lang="en-US" sz="1200" dirty="0" smtClean="0"/>
                        <a:t>Topic</a:t>
                      </a:r>
                      <a:endParaRPr lang="en-US" sz="1200" dirty="0"/>
                    </a:p>
                  </a:txBody>
                  <a:tcPr/>
                </a:tc>
                <a:tc>
                  <a:txBody>
                    <a:bodyPr/>
                    <a:lstStyle/>
                    <a:p>
                      <a:r>
                        <a:rPr lang="en-US" sz="1200" dirty="0" smtClean="0"/>
                        <a:t>Very Positive </a:t>
                      </a:r>
                      <a:r>
                        <a:rPr lang="en-US" sz="1000" dirty="0" smtClean="0"/>
                        <a:t>(1)</a:t>
                      </a:r>
                    </a:p>
                    <a:p>
                      <a:r>
                        <a:rPr lang="en-US" sz="1200" dirty="0" smtClean="0"/>
                        <a:t>N, (%)</a:t>
                      </a:r>
                      <a:endParaRPr lang="en-US" sz="1200" dirty="0"/>
                    </a:p>
                  </a:txBody>
                  <a:tcPr/>
                </a:tc>
                <a:tc>
                  <a:txBody>
                    <a:bodyPr/>
                    <a:lstStyle/>
                    <a:p>
                      <a:r>
                        <a:rPr lang="en-US" sz="1200" dirty="0" smtClean="0"/>
                        <a:t>Somewhat</a:t>
                      </a:r>
                      <a:r>
                        <a:rPr lang="en-US" sz="1200" baseline="0" dirty="0" smtClean="0"/>
                        <a:t> Positive </a:t>
                      </a:r>
                      <a:r>
                        <a:rPr lang="en-US" sz="1000" baseline="0" dirty="0" smtClean="0"/>
                        <a:t>(2)</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N, (%)</a:t>
                      </a:r>
                    </a:p>
                  </a:txBody>
                  <a:tcPr/>
                </a:tc>
                <a:tc>
                  <a:txBody>
                    <a:bodyPr/>
                    <a:lstStyle/>
                    <a:p>
                      <a:r>
                        <a:rPr lang="en-US" sz="1200" dirty="0" smtClean="0"/>
                        <a:t>Neutral </a:t>
                      </a:r>
                      <a:r>
                        <a:rPr lang="en-US" sz="1000" dirty="0" smtClean="0"/>
                        <a:t>(3)</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N, (%)</a:t>
                      </a:r>
                    </a:p>
                  </a:txBody>
                  <a:tcPr/>
                </a:tc>
                <a:tc>
                  <a:txBody>
                    <a:bodyPr/>
                    <a:lstStyle/>
                    <a:p>
                      <a:r>
                        <a:rPr lang="en-US" sz="1200" dirty="0" smtClean="0"/>
                        <a:t>Somewhat Negative </a:t>
                      </a:r>
                      <a:r>
                        <a:rPr lang="en-US" sz="1000" dirty="0" smtClean="0"/>
                        <a:t>(4)</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N,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Very</a:t>
                      </a:r>
                      <a:r>
                        <a:rPr lang="en-US" sz="1200" baseline="0" dirty="0" smtClean="0"/>
                        <a:t> Negative </a:t>
                      </a:r>
                      <a:r>
                        <a:rPr lang="en-US" sz="1000" baseline="0" dirty="0" smtClean="0"/>
                        <a:t>(5)</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baseline="0" dirty="0" smtClean="0"/>
                        <a:t> </a:t>
                      </a:r>
                      <a:r>
                        <a:rPr lang="en-US" sz="1200" dirty="0" smtClean="0"/>
                        <a:t>N, (%)</a:t>
                      </a:r>
                    </a:p>
                  </a:txBody>
                  <a:tcPr/>
                </a:tc>
                <a:tc>
                  <a:txBody>
                    <a:bodyPr/>
                    <a:lstStyle/>
                    <a:p>
                      <a:r>
                        <a:rPr lang="en-US" sz="1200" dirty="0" smtClean="0"/>
                        <a:t>Mean </a:t>
                      </a:r>
                      <a:r>
                        <a:rPr lang="en-US" sz="1200" u="sng" dirty="0" smtClean="0"/>
                        <a:t>+</a:t>
                      </a:r>
                      <a:r>
                        <a:rPr lang="en-US" sz="1200" u="none" dirty="0" smtClean="0"/>
                        <a:t> SD</a:t>
                      </a:r>
                      <a:endParaRPr lang="en-US" sz="1200" u="sng" dirty="0"/>
                    </a:p>
                  </a:txBody>
                  <a:tcPr/>
                </a:tc>
              </a:tr>
              <a:tr h="966750">
                <a:tc>
                  <a:txBody>
                    <a:bodyPr/>
                    <a:lstStyle/>
                    <a:p>
                      <a:r>
                        <a:rPr lang="en-US" sz="1200" dirty="0" smtClean="0"/>
                        <a:t>Overall</a:t>
                      </a:r>
                      <a:r>
                        <a:rPr lang="en-US" sz="1200" baseline="0" dirty="0" smtClean="0"/>
                        <a:t> feeling toward breastfeeding</a:t>
                      </a:r>
                      <a:endParaRPr lang="en-US" sz="1200" dirty="0"/>
                    </a:p>
                  </a:txBody>
                  <a:tcPr/>
                </a:tc>
                <a:tc>
                  <a:txBody>
                    <a:bodyPr/>
                    <a:lstStyle/>
                    <a:p>
                      <a:r>
                        <a:rPr lang="en-US" sz="1200" u="none" strike="noStrike" kern="1200" baseline="0" dirty="0" smtClean="0"/>
                        <a:t> 58 ,(91)</a:t>
                      </a:r>
                      <a:endParaRPr lang="en-US" sz="1200" dirty="0"/>
                    </a:p>
                  </a:txBody>
                  <a:tcPr/>
                </a:tc>
                <a:tc>
                  <a:txBody>
                    <a:bodyPr/>
                    <a:lstStyle/>
                    <a:p>
                      <a:r>
                        <a:rPr lang="en-US" sz="1200" u="none" strike="noStrike" kern="1200" baseline="0" dirty="0" smtClean="0"/>
                        <a:t> 5, (8)</a:t>
                      </a:r>
                      <a:endParaRPr lang="en-US" sz="1200" dirty="0"/>
                    </a:p>
                  </a:txBody>
                  <a:tcPr/>
                </a:tc>
                <a:tc>
                  <a:txBody>
                    <a:bodyPr/>
                    <a:lstStyle/>
                    <a:p>
                      <a:r>
                        <a:rPr lang="en-US" sz="1200" u="none" strike="noStrike" kern="1200" baseline="0" dirty="0" smtClean="0"/>
                        <a:t> 1, (2)</a:t>
                      </a:r>
                      <a:endParaRPr lang="en-US" sz="1200" dirty="0"/>
                    </a:p>
                  </a:txBody>
                  <a:tcPr/>
                </a:tc>
                <a:tc>
                  <a:txBody>
                    <a:bodyPr/>
                    <a:lstStyle/>
                    <a:p>
                      <a:r>
                        <a:rPr lang="en-US" sz="1200" u="none" strike="noStrike" kern="1200" baseline="0" dirty="0" smtClean="0"/>
                        <a:t> 0, (0)</a:t>
                      </a:r>
                      <a:endParaRPr lang="en-US" sz="1200" dirty="0"/>
                    </a:p>
                  </a:txBody>
                  <a:tcPr/>
                </a:tc>
                <a:tc>
                  <a:txBody>
                    <a:bodyPr/>
                    <a:lstStyle/>
                    <a:p>
                      <a:r>
                        <a:rPr lang="en-US" sz="1200" u="none" strike="noStrike" kern="1200" baseline="0" dirty="0" smtClean="0"/>
                        <a:t> 0, (0)</a:t>
                      </a:r>
                      <a:endParaRPr lang="en-US" sz="1200" dirty="0"/>
                    </a:p>
                  </a:txBody>
                  <a:tcPr/>
                </a:tc>
                <a:tc>
                  <a:txBody>
                    <a:bodyPr/>
                    <a:lstStyle/>
                    <a:p>
                      <a:r>
                        <a:rPr lang="en-US" sz="1200" u="none" strike="noStrike" kern="1200" baseline="0" dirty="0" smtClean="0"/>
                        <a:t> 1.11 ±</a:t>
                      </a:r>
                    </a:p>
                    <a:p>
                      <a:r>
                        <a:rPr lang="en-US" sz="1200" u="none" strike="noStrike" kern="1200" baseline="0" dirty="0" smtClean="0"/>
                        <a:t>0.36</a:t>
                      </a:r>
                      <a:endParaRPr lang="en-US" sz="1200" dirty="0"/>
                    </a:p>
                  </a:txBody>
                  <a:tcPr/>
                </a:tc>
              </a:tr>
              <a:tr h="849514">
                <a:tc>
                  <a:txBody>
                    <a:bodyPr/>
                    <a:lstStyle/>
                    <a:p>
                      <a:r>
                        <a:rPr lang="en-US" sz="1200" dirty="0" smtClean="0"/>
                        <a:t>Hospital</a:t>
                      </a:r>
                      <a:r>
                        <a:rPr lang="en-US" sz="1200" baseline="0" dirty="0" smtClean="0"/>
                        <a:t> breastfeeding support practices</a:t>
                      </a:r>
                      <a:endParaRPr lang="en-US" sz="1200" dirty="0"/>
                    </a:p>
                  </a:txBody>
                  <a:tcPr/>
                </a:tc>
                <a:tc>
                  <a:txBody>
                    <a:bodyPr/>
                    <a:lstStyle/>
                    <a:p>
                      <a:r>
                        <a:rPr lang="en-US" sz="1200" u="none" strike="noStrike" kern="1200" baseline="0" dirty="0" smtClean="0"/>
                        <a:t> 52, (81)</a:t>
                      </a:r>
                      <a:endParaRPr lang="en-US" sz="1200" dirty="0"/>
                    </a:p>
                  </a:txBody>
                  <a:tcPr/>
                </a:tc>
                <a:tc>
                  <a:txBody>
                    <a:bodyPr/>
                    <a:lstStyle/>
                    <a:p>
                      <a:r>
                        <a:rPr lang="en-US" sz="1200" u="none" strike="noStrike" kern="1200" baseline="0" dirty="0" smtClean="0"/>
                        <a:t> 14, (9)</a:t>
                      </a:r>
                      <a:endParaRPr lang="en-US" sz="1200" dirty="0"/>
                    </a:p>
                  </a:txBody>
                  <a:tcPr/>
                </a:tc>
                <a:tc>
                  <a:txBody>
                    <a:bodyPr/>
                    <a:lstStyle/>
                    <a:p>
                      <a:r>
                        <a:rPr lang="en-US" sz="1200" u="none" strike="noStrike" kern="1200" baseline="0" dirty="0" smtClean="0"/>
                        <a:t> 5, (3)</a:t>
                      </a:r>
                      <a:endParaRPr lang="en-US" sz="1200" dirty="0"/>
                    </a:p>
                  </a:txBody>
                  <a:tcPr/>
                </a:tc>
                <a:tc>
                  <a:txBody>
                    <a:bodyPr/>
                    <a:lstStyle/>
                    <a:p>
                      <a:r>
                        <a:rPr lang="en-US" sz="1200" u="none" strike="noStrike" kern="1200" baseline="0" dirty="0" smtClean="0"/>
                        <a:t> 0, (0)</a:t>
                      </a:r>
                      <a:endParaRPr lang="en-US" sz="1200" dirty="0"/>
                    </a:p>
                  </a:txBody>
                  <a:tcPr/>
                </a:tc>
                <a:tc>
                  <a:txBody>
                    <a:bodyPr/>
                    <a:lstStyle/>
                    <a:p>
                      <a:r>
                        <a:rPr lang="en-US" sz="1200" u="none" strike="noStrike" kern="1200" baseline="0" dirty="0" smtClean="0"/>
                        <a:t> 0, (0)</a:t>
                      </a:r>
                      <a:endParaRPr lang="en-US" sz="1200" dirty="0"/>
                    </a:p>
                  </a:txBody>
                  <a:tcPr/>
                </a:tc>
                <a:tc>
                  <a:txBody>
                    <a:bodyPr/>
                    <a:lstStyle/>
                    <a:p>
                      <a:r>
                        <a:rPr lang="en-US" sz="1200" u="none" strike="noStrike" kern="1200" baseline="0" dirty="0" smtClean="0"/>
                        <a:t> 1.23 ±</a:t>
                      </a:r>
                    </a:p>
                    <a:p>
                      <a:r>
                        <a:rPr lang="en-US" sz="1200" u="none" strike="noStrike" kern="1200" baseline="0" dirty="0" smtClean="0"/>
                        <a:t>0.53</a:t>
                      </a:r>
                      <a:endParaRPr lang="en-US" sz="1200" dirty="0"/>
                    </a:p>
                  </a:txBody>
                  <a:tcPr/>
                </a:tc>
              </a:tr>
              <a:tr h="695057">
                <a:tc>
                  <a:txBody>
                    <a:bodyPr/>
                    <a:lstStyle/>
                    <a:p>
                      <a:r>
                        <a:rPr lang="en-US" sz="1200" dirty="0" smtClean="0"/>
                        <a:t>Pacifiers in newborn period</a:t>
                      </a:r>
                      <a:endParaRPr lang="en-US" sz="1200" dirty="0"/>
                    </a:p>
                  </a:txBody>
                  <a:tcPr/>
                </a:tc>
                <a:tc>
                  <a:txBody>
                    <a:bodyPr/>
                    <a:lstStyle/>
                    <a:p>
                      <a:r>
                        <a:rPr lang="en-US" sz="1200" u="none" strike="noStrike" kern="1200" baseline="0" dirty="0" smtClean="0"/>
                        <a:t> 8, (13)</a:t>
                      </a:r>
                      <a:endParaRPr lang="en-US" sz="1200" dirty="0"/>
                    </a:p>
                  </a:txBody>
                  <a:tcPr/>
                </a:tc>
                <a:tc>
                  <a:txBody>
                    <a:bodyPr/>
                    <a:lstStyle/>
                    <a:p>
                      <a:r>
                        <a:rPr lang="en-US" sz="1200" u="none" strike="noStrike" kern="1200" baseline="0" dirty="0" smtClean="0"/>
                        <a:t> 12, (19)</a:t>
                      </a:r>
                      <a:endParaRPr lang="en-US" sz="1200" dirty="0"/>
                    </a:p>
                  </a:txBody>
                  <a:tcPr/>
                </a:tc>
                <a:tc>
                  <a:txBody>
                    <a:bodyPr/>
                    <a:lstStyle/>
                    <a:p>
                      <a:r>
                        <a:rPr lang="en-US" sz="1200" u="none" strike="noStrike" kern="1200" baseline="0" dirty="0" smtClean="0"/>
                        <a:t> 26, (41)</a:t>
                      </a:r>
                      <a:endParaRPr lang="en-US" sz="1200" dirty="0"/>
                    </a:p>
                  </a:txBody>
                  <a:tcPr/>
                </a:tc>
                <a:tc>
                  <a:txBody>
                    <a:bodyPr/>
                    <a:lstStyle/>
                    <a:p>
                      <a:r>
                        <a:rPr lang="en-US" sz="1200" u="none" strike="noStrike" kern="1200" baseline="0" dirty="0" smtClean="0"/>
                        <a:t> 16, (25)</a:t>
                      </a:r>
                      <a:endParaRPr lang="en-US" sz="1200" dirty="0"/>
                    </a:p>
                  </a:txBody>
                  <a:tcPr/>
                </a:tc>
                <a:tc>
                  <a:txBody>
                    <a:bodyPr/>
                    <a:lstStyle/>
                    <a:p>
                      <a:r>
                        <a:rPr lang="en-US" sz="1200" u="none" strike="noStrike" kern="1200" baseline="0" dirty="0" smtClean="0"/>
                        <a:t> 2, (3)</a:t>
                      </a:r>
                      <a:endParaRPr lang="en-US" sz="1200" dirty="0"/>
                    </a:p>
                  </a:txBody>
                  <a:tcPr/>
                </a:tc>
                <a:tc>
                  <a:txBody>
                    <a:bodyPr/>
                    <a:lstStyle/>
                    <a:p>
                      <a:r>
                        <a:rPr lang="en-US" sz="1200" u="none" strike="noStrike" kern="1200" baseline="0" dirty="0" smtClean="0"/>
                        <a:t> 2.88 ±</a:t>
                      </a:r>
                    </a:p>
                    <a:p>
                      <a:r>
                        <a:rPr lang="en-US" sz="1200" u="none" strike="noStrike" kern="1200" baseline="0" dirty="0" smtClean="0"/>
                        <a:t>1.03</a:t>
                      </a:r>
                      <a:endParaRPr lang="en-US" sz="1200" dirty="0"/>
                    </a:p>
                  </a:txBody>
                  <a:tcPr/>
                </a:tc>
              </a:tr>
              <a:tr h="650239">
                <a:tc>
                  <a:txBody>
                    <a:bodyPr/>
                    <a:lstStyle/>
                    <a:p>
                      <a:r>
                        <a:rPr lang="en-US" sz="1200" dirty="0" smtClean="0"/>
                        <a:t>Donor milk outside the</a:t>
                      </a:r>
                      <a:r>
                        <a:rPr lang="en-US" sz="1200" baseline="0" dirty="0" smtClean="0"/>
                        <a:t> NICU</a:t>
                      </a:r>
                      <a:endParaRPr lang="en-US" sz="1200" dirty="0"/>
                    </a:p>
                  </a:txBody>
                  <a:tcPr/>
                </a:tc>
                <a:tc>
                  <a:txBody>
                    <a:bodyPr/>
                    <a:lstStyle/>
                    <a:p>
                      <a:r>
                        <a:rPr lang="en-US" sz="1200" u="none" strike="noStrike" kern="1200" baseline="0" dirty="0" smtClean="0"/>
                        <a:t> 25, (39)</a:t>
                      </a:r>
                      <a:endParaRPr lang="en-US" sz="1200" dirty="0"/>
                    </a:p>
                  </a:txBody>
                  <a:tcPr/>
                </a:tc>
                <a:tc>
                  <a:txBody>
                    <a:bodyPr/>
                    <a:lstStyle/>
                    <a:p>
                      <a:r>
                        <a:rPr lang="en-US" sz="1200" u="none" strike="noStrike" kern="1200" baseline="0" dirty="0" smtClean="0"/>
                        <a:t> 14, (22)</a:t>
                      </a:r>
                      <a:endParaRPr lang="en-US" sz="1200" dirty="0"/>
                    </a:p>
                  </a:txBody>
                  <a:tcPr/>
                </a:tc>
                <a:tc>
                  <a:txBody>
                    <a:bodyPr/>
                    <a:lstStyle/>
                    <a:p>
                      <a:r>
                        <a:rPr lang="en-US" sz="1200" u="none" strike="noStrike" kern="1200" baseline="0" dirty="0" smtClean="0"/>
                        <a:t> 15, (23)</a:t>
                      </a:r>
                      <a:endParaRPr lang="en-US" sz="1200" dirty="0"/>
                    </a:p>
                  </a:txBody>
                  <a:tcPr/>
                </a:tc>
                <a:tc>
                  <a:txBody>
                    <a:bodyPr/>
                    <a:lstStyle/>
                    <a:p>
                      <a:r>
                        <a:rPr lang="en-US" sz="1200" u="none" strike="noStrike" kern="1200" baseline="0" dirty="0" smtClean="0"/>
                        <a:t> 9, (6)</a:t>
                      </a:r>
                      <a:endParaRPr lang="en-US" sz="1200" dirty="0"/>
                    </a:p>
                  </a:txBody>
                  <a:tcPr/>
                </a:tc>
                <a:tc>
                  <a:txBody>
                    <a:bodyPr/>
                    <a:lstStyle/>
                    <a:p>
                      <a:r>
                        <a:rPr lang="en-US" sz="1200" u="none" strike="noStrike" kern="1200" baseline="0" dirty="0" smtClean="0"/>
                        <a:t> 4, (6)</a:t>
                      </a:r>
                      <a:endParaRPr lang="en-US" sz="1200" dirty="0"/>
                    </a:p>
                  </a:txBody>
                  <a:tcPr/>
                </a:tc>
                <a:tc>
                  <a:txBody>
                    <a:bodyPr/>
                    <a:lstStyle/>
                    <a:p>
                      <a:r>
                        <a:rPr lang="en-US" sz="1200" u="none" strike="noStrike" kern="1200" baseline="0" dirty="0" smtClean="0"/>
                        <a:t> 2.44 ±</a:t>
                      </a:r>
                    </a:p>
                    <a:p>
                      <a:r>
                        <a:rPr lang="en-US" sz="1200" u="none" strike="noStrike" kern="1200" baseline="0" dirty="0" smtClean="0"/>
                        <a:t>1.24</a:t>
                      </a:r>
                      <a:endParaRPr lang="en-US" sz="1200" dirty="0"/>
                    </a:p>
                  </a:txBody>
                  <a:tcPr/>
                </a:tc>
              </a:tr>
              <a:tr h="432493">
                <a:tc>
                  <a:txBody>
                    <a:bodyPr/>
                    <a:lstStyle/>
                    <a:p>
                      <a:r>
                        <a:rPr lang="en-US" sz="1200" dirty="0" smtClean="0"/>
                        <a:t>Formula</a:t>
                      </a:r>
                      <a:endParaRPr lang="en-US" sz="1200" dirty="0"/>
                    </a:p>
                  </a:txBody>
                  <a:tcPr/>
                </a:tc>
                <a:tc>
                  <a:txBody>
                    <a:bodyPr/>
                    <a:lstStyle/>
                    <a:p>
                      <a:r>
                        <a:rPr lang="en-US" sz="1200" u="none" strike="noStrike" kern="1200" baseline="0" dirty="0" smtClean="0"/>
                        <a:t> 10, (16)</a:t>
                      </a:r>
                      <a:endParaRPr lang="en-US" sz="1200" dirty="0"/>
                    </a:p>
                  </a:txBody>
                  <a:tcPr/>
                </a:tc>
                <a:tc>
                  <a:txBody>
                    <a:bodyPr/>
                    <a:lstStyle/>
                    <a:p>
                      <a:r>
                        <a:rPr lang="en-US" sz="1200" u="none" strike="noStrike" kern="1200" baseline="0" dirty="0" smtClean="0"/>
                        <a:t> 8, (13)</a:t>
                      </a:r>
                      <a:endParaRPr lang="en-US" sz="1200" dirty="0"/>
                    </a:p>
                  </a:txBody>
                  <a:tcPr/>
                </a:tc>
                <a:tc>
                  <a:txBody>
                    <a:bodyPr/>
                    <a:lstStyle/>
                    <a:p>
                      <a:r>
                        <a:rPr lang="en-US" sz="1200" u="none" strike="noStrike" kern="1200" baseline="0" dirty="0" smtClean="0"/>
                        <a:t> 30, (48)</a:t>
                      </a:r>
                      <a:endParaRPr lang="en-US" sz="1200" dirty="0"/>
                    </a:p>
                  </a:txBody>
                  <a:tcPr/>
                </a:tc>
                <a:tc>
                  <a:txBody>
                    <a:bodyPr/>
                    <a:lstStyle/>
                    <a:p>
                      <a:r>
                        <a:rPr lang="en-US" sz="1200" u="none" strike="noStrike" kern="1200" baseline="0" dirty="0" smtClean="0"/>
                        <a:t> 11, (17)</a:t>
                      </a:r>
                      <a:endParaRPr lang="en-US" sz="1200" dirty="0"/>
                    </a:p>
                  </a:txBody>
                  <a:tcPr/>
                </a:tc>
                <a:tc>
                  <a:txBody>
                    <a:bodyPr/>
                    <a:lstStyle/>
                    <a:p>
                      <a:r>
                        <a:rPr lang="en-US" sz="1200" u="none" strike="noStrike" kern="1200" baseline="0" dirty="0" smtClean="0"/>
                        <a:t> 4, (6)</a:t>
                      </a:r>
                      <a:endParaRPr lang="en-US" sz="1200" dirty="0"/>
                    </a:p>
                  </a:txBody>
                  <a:tcPr/>
                </a:tc>
                <a:tc>
                  <a:txBody>
                    <a:bodyPr/>
                    <a:lstStyle/>
                    <a:p>
                      <a:r>
                        <a:rPr lang="en-US" sz="1200" u="none" strike="noStrike" kern="1200" baseline="0" dirty="0" smtClean="0"/>
                        <a:t> 2.86 ±</a:t>
                      </a:r>
                    </a:p>
                    <a:p>
                      <a:r>
                        <a:rPr lang="en-US" sz="1200" u="none" strike="noStrike" kern="1200" baseline="0" dirty="0" smtClean="0"/>
                        <a:t>1.09</a:t>
                      </a:r>
                      <a:endParaRPr lang="en-US" sz="1200" dirty="0"/>
                    </a:p>
                  </a:txBody>
                  <a:tcPr/>
                </a:tc>
              </a:tr>
            </a:tbl>
          </a:graphicData>
        </a:graphic>
      </p:graphicFrame>
      <p:graphicFrame>
        <p:nvGraphicFramePr>
          <p:cNvPr id="62" name="Content Placeholder 3"/>
          <p:cNvGraphicFramePr>
            <a:graphicFrameLocks/>
          </p:cNvGraphicFramePr>
          <p:nvPr>
            <p:extLst>
              <p:ext uri="{D42A27DB-BD31-4B8C-83A1-F6EECF244321}">
                <p14:modId xmlns:p14="http://schemas.microsoft.com/office/powerpoint/2010/main" val="90875634"/>
              </p:ext>
            </p:extLst>
          </p:nvPr>
        </p:nvGraphicFramePr>
        <p:xfrm>
          <a:off x="13950022" y="5278768"/>
          <a:ext cx="6212331" cy="10570075"/>
        </p:xfrm>
        <a:graphic>
          <a:graphicData uri="http://schemas.openxmlformats.org/drawingml/2006/table">
            <a:tbl>
              <a:tblPr firstRow="1" bandRow="1">
                <a:tableStyleId>{5C22544A-7EE6-4342-B048-85BDC9FD1C3A}</a:tableStyleId>
              </a:tblPr>
              <a:tblGrid>
                <a:gridCol w="1111182"/>
                <a:gridCol w="1625457"/>
                <a:gridCol w="3475692"/>
              </a:tblGrid>
              <a:tr h="338060">
                <a:tc gridSpan="3">
                  <a:txBody>
                    <a:bodyPr/>
                    <a:lstStyle/>
                    <a:p>
                      <a:r>
                        <a:rPr lang="en-US" sz="1600" b="1" dirty="0" smtClean="0"/>
                        <a:t>Table 2: </a:t>
                      </a:r>
                      <a:r>
                        <a:rPr lang="en-US" sz="1600" b="1" i="0" u="none" strike="noStrike" kern="1200" baseline="0" dirty="0" smtClean="0">
                          <a:solidFill>
                            <a:schemeClr val="lt1"/>
                          </a:solidFill>
                          <a:latin typeface="+mn-lt"/>
                          <a:ea typeface="+mn-ea"/>
                          <a:cs typeface="+mn-cs"/>
                        </a:rPr>
                        <a:t> Themes and Example Quotations from Qualitative Analysis</a:t>
                      </a:r>
                      <a:endParaRPr lang="en-US" sz="1600" b="1" dirty="0"/>
                    </a:p>
                  </a:txBody>
                  <a:tcPr>
                    <a:solidFill>
                      <a:srgbClr val="4CCB61"/>
                    </a:solidFill>
                  </a:tcPr>
                </a:tc>
                <a:tc hMerge="1">
                  <a:txBody>
                    <a:bodyPr/>
                    <a:lstStyle/>
                    <a:p>
                      <a:endParaRPr lang="en-US" dirty="0"/>
                    </a:p>
                  </a:txBody>
                  <a:tcPr/>
                </a:tc>
                <a:tc hMerge="1">
                  <a:txBody>
                    <a:bodyPr/>
                    <a:lstStyle/>
                    <a:p>
                      <a:endParaRPr lang="en-US" dirty="0"/>
                    </a:p>
                  </a:txBody>
                  <a:tcPr/>
                </a:tc>
              </a:tr>
              <a:tr h="338060">
                <a:tc>
                  <a:txBody>
                    <a:bodyPr/>
                    <a:lstStyle/>
                    <a:p>
                      <a:r>
                        <a:rPr lang="en-US" sz="1400" dirty="0" smtClean="0"/>
                        <a:t>Topic</a:t>
                      </a:r>
                      <a:endParaRPr lang="en-US" sz="1400" dirty="0"/>
                    </a:p>
                  </a:txBody>
                  <a:tcPr/>
                </a:tc>
                <a:tc>
                  <a:txBody>
                    <a:bodyPr/>
                    <a:lstStyle/>
                    <a:p>
                      <a:r>
                        <a:rPr lang="en-US" sz="1400" dirty="0" smtClean="0"/>
                        <a:t>Themes</a:t>
                      </a:r>
                      <a:endParaRPr lang="en-US" sz="1400" dirty="0"/>
                    </a:p>
                  </a:txBody>
                  <a:tcPr/>
                </a:tc>
                <a:tc>
                  <a:txBody>
                    <a:bodyPr/>
                    <a:lstStyle/>
                    <a:p>
                      <a:r>
                        <a:rPr lang="en-US" sz="1400" dirty="0" smtClean="0"/>
                        <a:t>Example</a:t>
                      </a:r>
                      <a:r>
                        <a:rPr lang="en-US" sz="1400" baseline="0" dirty="0" smtClean="0"/>
                        <a:t> Quotations</a:t>
                      </a:r>
                      <a:endParaRPr lang="en-US" sz="1400" dirty="0"/>
                    </a:p>
                  </a:txBody>
                  <a:tcPr/>
                </a:tc>
              </a:tr>
              <a:tr h="1890488">
                <a:tc>
                  <a:txBody>
                    <a:bodyPr/>
                    <a:lstStyle/>
                    <a:p>
                      <a:r>
                        <a:rPr lang="en-US" sz="1200" b="0" i="0" u="none" strike="noStrike" kern="1200" baseline="0" dirty="0" smtClean="0">
                          <a:solidFill>
                            <a:schemeClr val="dk1"/>
                          </a:solidFill>
                          <a:latin typeface="+mn-lt"/>
                          <a:ea typeface="+mn-ea"/>
                          <a:cs typeface="+mn-cs"/>
                        </a:rPr>
                        <a:t>Hospital breastfeeding</a:t>
                      </a:r>
                    </a:p>
                    <a:p>
                      <a:r>
                        <a:rPr lang="en-US" sz="1200" b="0" i="0" u="none" strike="noStrike" kern="1200" baseline="0" dirty="0" smtClean="0">
                          <a:solidFill>
                            <a:schemeClr val="dk1"/>
                          </a:solidFill>
                          <a:latin typeface="+mn-lt"/>
                          <a:ea typeface="+mn-ea"/>
                          <a:cs typeface="+mn-cs"/>
                        </a:rPr>
                        <a:t>support practices</a:t>
                      </a:r>
                      <a:endParaRPr lang="en-US" sz="1200" dirty="0"/>
                    </a:p>
                  </a:txBody>
                  <a:tcPr/>
                </a:tc>
                <a:tc>
                  <a:txBody>
                    <a:bodyPr/>
                    <a:lstStyle/>
                    <a:p>
                      <a:r>
                        <a:rPr lang="en-US" sz="1200" b="0" i="0" u="none" strike="noStrike" kern="1200" baseline="0" dirty="0" smtClean="0">
                          <a:solidFill>
                            <a:schemeClr val="dk1"/>
                          </a:solidFill>
                          <a:latin typeface="+mn-lt"/>
                          <a:ea typeface="+mn-ea"/>
                          <a:cs typeface="+mn-cs"/>
                        </a:rPr>
                        <a:t>Important, need for tailored, individual support</a:t>
                      </a:r>
                      <a:endParaRPr lang="en-US" sz="1200" dirty="0"/>
                    </a:p>
                  </a:txBody>
                  <a:tcPr/>
                </a:tc>
                <a:tc>
                  <a:txBody>
                    <a:bodyPr/>
                    <a:lstStyle/>
                    <a:p>
                      <a:r>
                        <a:rPr lang="en-US" sz="1200" b="0" i="0" u="none" strike="noStrike" kern="1200" baseline="0" dirty="0" smtClean="0">
                          <a:solidFill>
                            <a:schemeClr val="dk1"/>
                          </a:solidFill>
                          <a:latin typeface="+mn-lt"/>
                          <a:ea typeface="+mn-ea"/>
                          <a:cs typeface="+mn-cs"/>
                        </a:rPr>
                        <a:t>“We need more and better hospital breastfeeding support because this is where it all starts!!”</a:t>
                      </a:r>
                    </a:p>
                    <a:p>
                      <a:r>
                        <a:rPr lang="en-US" sz="1200" b="0" i="0" u="none" strike="noStrike" kern="1200" baseline="0" dirty="0" smtClean="0">
                          <a:solidFill>
                            <a:schemeClr val="dk1"/>
                          </a:solidFill>
                          <a:latin typeface="+mn-lt"/>
                          <a:ea typeface="+mn-ea"/>
                          <a:cs typeface="+mn-cs"/>
                        </a:rPr>
                        <a:t>“I feel that many of the Baby- Friendly principles are helpful, but some are taken out of proportion.”</a:t>
                      </a:r>
                    </a:p>
                    <a:p>
                      <a:r>
                        <a:rPr lang="en-US" sz="1200" b="0" i="0" u="none" strike="noStrike" kern="1200" baseline="0" dirty="0" smtClean="0">
                          <a:solidFill>
                            <a:schemeClr val="dk1"/>
                          </a:solidFill>
                          <a:latin typeface="+mn-lt"/>
                          <a:ea typeface="+mn-ea"/>
                          <a:cs typeface="+mn-cs"/>
                        </a:rPr>
                        <a:t>“Very important. Breastfeeding is very hard in the first few days...Without in-hospital breastfeeding support…, our breast-feeding rates would be very low.”</a:t>
                      </a:r>
                    </a:p>
                    <a:p>
                      <a:r>
                        <a:rPr lang="en-US" sz="1200" b="0" i="0" u="none" strike="noStrike" kern="1200" baseline="0" dirty="0" smtClean="0">
                          <a:solidFill>
                            <a:schemeClr val="dk1"/>
                          </a:solidFill>
                          <a:latin typeface="+mn-lt"/>
                          <a:ea typeface="+mn-ea"/>
                          <a:cs typeface="+mn-cs"/>
                        </a:rPr>
                        <a:t>“Although far from perfect or ideally tailored to each family.”</a:t>
                      </a:r>
                      <a:endParaRPr lang="en-US" sz="1200" dirty="0"/>
                    </a:p>
                  </a:txBody>
                  <a:tcPr/>
                </a:tc>
              </a:tr>
              <a:tr h="810209">
                <a:tc rowSpan="2">
                  <a:txBody>
                    <a:bodyPr/>
                    <a:lstStyle/>
                    <a:p>
                      <a:r>
                        <a:rPr lang="en-US" sz="1200" dirty="0" smtClean="0"/>
                        <a:t>Pacifiers</a:t>
                      </a:r>
                      <a:endParaRPr lang="en-US" sz="1200" dirty="0"/>
                    </a:p>
                  </a:txBody>
                  <a:tcPr/>
                </a:tc>
                <a:tc>
                  <a:txBody>
                    <a:bodyPr/>
                    <a:lstStyle/>
                    <a:p>
                      <a:r>
                        <a:rPr lang="en-US" sz="1200" b="0" i="0" u="none" strike="noStrike" kern="1200" baseline="0" dirty="0" smtClean="0">
                          <a:solidFill>
                            <a:schemeClr val="dk1"/>
                          </a:solidFill>
                          <a:latin typeface="+mn-lt"/>
                          <a:ea typeface="+mn-ea"/>
                          <a:cs typeface="+mn-cs"/>
                        </a:rPr>
                        <a:t>The rules: delay until breastfeeding well established</a:t>
                      </a:r>
                    </a:p>
                    <a:p>
                      <a:endParaRPr lang="en-US" sz="1200" dirty="0"/>
                    </a:p>
                  </a:txBody>
                  <a:tcPr/>
                </a:tc>
                <a:tc>
                  <a:txBody>
                    <a:bodyPr/>
                    <a:lstStyle/>
                    <a:p>
                      <a:r>
                        <a:rPr lang="en-US" sz="1200" b="0" i="0" u="none" strike="noStrike" kern="1200" baseline="0" dirty="0" smtClean="0">
                          <a:solidFill>
                            <a:schemeClr val="dk1"/>
                          </a:solidFill>
                          <a:latin typeface="+mn-lt"/>
                          <a:ea typeface="+mn-ea"/>
                          <a:cs typeface="+mn-cs"/>
                        </a:rPr>
                        <a:t>“Do not recommend until breastfeeding is well</a:t>
                      </a:r>
                    </a:p>
                    <a:p>
                      <a:r>
                        <a:rPr lang="en-US" sz="1200" b="0" i="0" u="none" strike="noStrike" kern="1200" baseline="0" dirty="0" smtClean="0">
                          <a:solidFill>
                            <a:schemeClr val="dk1"/>
                          </a:solidFill>
                          <a:latin typeface="+mn-lt"/>
                          <a:ea typeface="+mn-ea"/>
                          <a:cs typeface="+mn-cs"/>
                        </a:rPr>
                        <a:t>established”</a:t>
                      </a:r>
                    </a:p>
                    <a:p>
                      <a:r>
                        <a:rPr lang="en-US" sz="1200" b="0" i="0" u="none" strike="noStrike" kern="1200" baseline="0" dirty="0" smtClean="0">
                          <a:solidFill>
                            <a:schemeClr val="dk1"/>
                          </a:solidFill>
                          <a:latin typeface="+mn-lt"/>
                          <a:ea typeface="+mn-ea"/>
                          <a:cs typeface="+mn-cs"/>
                        </a:rPr>
                        <a:t>“Do not recommend until breastfeeding is well established unless medical indication”</a:t>
                      </a:r>
                      <a:endParaRPr lang="en-US" sz="1200" dirty="0"/>
                    </a:p>
                  </a:txBody>
                  <a:tcPr/>
                </a:tc>
              </a:tr>
              <a:tr h="1350349">
                <a:tc vMerge="1">
                  <a:txBody>
                    <a:bodyPr/>
                    <a:lstStyle/>
                    <a:p>
                      <a:endParaRPr lang="en-US" dirty="0"/>
                    </a:p>
                  </a:txBody>
                  <a:tcPr/>
                </a:tc>
                <a:tc>
                  <a:txBody>
                    <a:bodyPr/>
                    <a:lstStyle/>
                    <a:p>
                      <a:r>
                        <a:rPr lang="en-US" sz="1200" b="0" i="0" u="none" strike="noStrike" kern="1200" baseline="0" dirty="0" smtClean="0">
                          <a:solidFill>
                            <a:schemeClr val="dk1"/>
                          </a:solidFill>
                          <a:latin typeface="+mn-lt"/>
                          <a:ea typeface="+mn-ea"/>
                          <a:cs typeface="+mn-cs"/>
                        </a:rPr>
                        <a:t>The rules should change</a:t>
                      </a:r>
                    </a:p>
                    <a:p>
                      <a:r>
                        <a:rPr lang="en-US" sz="1200" b="0" i="0" u="none" strike="noStrike" kern="1200" baseline="0" dirty="0" smtClean="0">
                          <a:solidFill>
                            <a:schemeClr val="dk1"/>
                          </a:solidFill>
                          <a:latin typeface="+mn-lt"/>
                          <a:ea typeface="+mn-ea"/>
                          <a:cs typeface="+mn-cs"/>
                        </a:rPr>
                        <a:t>because 1) they prevent SIDS, 2) no evidence of harm,</a:t>
                      </a:r>
                    </a:p>
                    <a:p>
                      <a:r>
                        <a:rPr lang="en-US" sz="1200" b="0" i="0" u="none" strike="noStrike" kern="1200" baseline="0" dirty="0" smtClean="0">
                          <a:solidFill>
                            <a:schemeClr val="dk1"/>
                          </a:solidFill>
                          <a:latin typeface="+mn-lt"/>
                          <a:ea typeface="+mn-ea"/>
                          <a:cs typeface="+mn-cs"/>
                        </a:rPr>
                        <a:t>3) they may discourage</a:t>
                      </a:r>
                    </a:p>
                    <a:p>
                      <a:r>
                        <a:rPr lang="en-US" sz="1200" b="0" i="0" u="none" strike="noStrike" kern="1200" baseline="0" dirty="0" smtClean="0">
                          <a:solidFill>
                            <a:schemeClr val="dk1"/>
                          </a:solidFill>
                          <a:latin typeface="+mn-lt"/>
                          <a:ea typeface="+mn-ea"/>
                          <a:cs typeface="+mn-cs"/>
                        </a:rPr>
                        <a:t>supplementation</a:t>
                      </a:r>
                      <a:endParaRPr lang="en-US" sz="1200" dirty="0"/>
                    </a:p>
                  </a:txBody>
                  <a:tcPr/>
                </a:tc>
                <a:tc>
                  <a:txBody>
                    <a:bodyPr/>
                    <a:lstStyle/>
                    <a:p>
                      <a:r>
                        <a:rPr lang="en-US" sz="1200" b="0" i="0" u="none" strike="noStrike" kern="1200" baseline="0" dirty="0" smtClean="0">
                          <a:solidFill>
                            <a:schemeClr val="dk1"/>
                          </a:solidFill>
                          <a:latin typeface="+mn-lt"/>
                          <a:ea typeface="+mn-ea"/>
                          <a:cs typeface="+mn-cs"/>
                        </a:rPr>
                        <a:t>“Prevents SIDS; nipple confusion is a myth. Baby Friendly should allow it.”</a:t>
                      </a:r>
                    </a:p>
                    <a:p>
                      <a:r>
                        <a:rPr lang="en-US" sz="1200" b="0" i="0" u="none" strike="noStrike" kern="1200" baseline="0" dirty="0" smtClean="0">
                          <a:solidFill>
                            <a:schemeClr val="dk1"/>
                          </a:solidFill>
                          <a:latin typeface="+mn-lt"/>
                          <a:ea typeface="+mn-ea"/>
                          <a:cs typeface="+mn-cs"/>
                        </a:rPr>
                        <a:t>“No good evidence that it hurts breastfeeding, helps prevent SIDS, evidence that limiting pacifiers in MBU increases supplementation”</a:t>
                      </a:r>
                    </a:p>
                    <a:p>
                      <a:r>
                        <a:rPr lang="en-US" sz="1200" b="0" i="0" u="none" strike="noStrike" kern="1200" baseline="0" dirty="0" smtClean="0">
                          <a:solidFill>
                            <a:schemeClr val="dk1"/>
                          </a:solidFill>
                          <a:latin typeface="+mn-lt"/>
                          <a:ea typeface="+mn-ea"/>
                          <a:cs typeface="+mn-cs"/>
                        </a:rPr>
                        <a:t>“…but might be better than formula if baby is crying in middle of night”</a:t>
                      </a:r>
                      <a:endParaRPr lang="en-US" sz="1200" dirty="0"/>
                    </a:p>
                  </a:txBody>
                  <a:tcPr/>
                </a:tc>
              </a:tr>
              <a:tr h="1423295">
                <a:tc rowSpan="2">
                  <a:txBody>
                    <a:bodyPr/>
                    <a:lstStyle/>
                    <a:p>
                      <a:r>
                        <a:rPr lang="en-US" sz="1200" b="0" i="0" u="none" strike="noStrike" kern="1200" baseline="0" dirty="0" smtClean="0">
                          <a:solidFill>
                            <a:schemeClr val="dk1"/>
                          </a:solidFill>
                          <a:latin typeface="+mn-lt"/>
                          <a:ea typeface="+mn-ea"/>
                          <a:cs typeface="+mn-cs"/>
                        </a:rPr>
                        <a:t> Donor Milk</a:t>
                      </a:r>
                      <a:endParaRPr lang="en-US" sz="1200" dirty="0"/>
                    </a:p>
                  </a:txBody>
                  <a:tcPr/>
                </a:tc>
                <a:tc>
                  <a:txBody>
                    <a:bodyPr/>
                    <a:lstStyle/>
                    <a:p>
                      <a:r>
                        <a:rPr lang="en-US" sz="1200" b="0" i="0" u="none" strike="noStrike" kern="1200" baseline="0" dirty="0" smtClean="0">
                          <a:solidFill>
                            <a:schemeClr val="dk1"/>
                          </a:solidFill>
                          <a:latin typeface="+mn-lt"/>
                          <a:ea typeface="+mn-ea"/>
                          <a:cs typeface="+mn-cs"/>
                        </a:rPr>
                        <a:t>Cons: Infectious risk,</a:t>
                      </a:r>
                    </a:p>
                    <a:p>
                      <a:r>
                        <a:rPr lang="en-US" sz="1200" b="0" i="0" u="none" strike="noStrike" kern="1200" baseline="0" dirty="0" smtClean="0">
                          <a:solidFill>
                            <a:schemeClr val="dk1"/>
                          </a:solidFill>
                          <a:latin typeface="+mn-lt"/>
                          <a:ea typeface="+mn-ea"/>
                          <a:cs typeface="+mn-cs"/>
                        </a:rPr>
                        <a:t>expensive, no evidence of benefit for term newborns</a:t>
                      </a:r>
                      <a:endParaRPr lang="en-US" sz="1200" dirty="0"/>
                    </a:p>
                  </a:txBody>
                  <a:tcPr/>
                </a:tc>
                <a:tc>
                  <a:txBody>
                    <a:bodyPr/>
                    <a:lstStyle/>
                    <a:p>
                      <a:r>
                        <a:rPr lang="en-US" sz="1200" b="0" i="0" u="none" strike="noStrike" kern="1200" baseline="0" dirty="0" smtClean="0">
                          <a:solidFill>
                            <a:schemeClr val="dk1"/>
                          </a:solidFill>
                          <a:latin typeface="+mn-lt"/>
                          <a:ea typeface="+mn-ea"/>
                          <a:cs typeface="+mn-cs"/>
                        </a:rPr>
                        <a:t>“Don’t see much benefit for a well newborn. Risks of infectious disease is still present and benefits in this case doesn’t outweigh [sic] risks.”</a:t>
                      </a:r>
                    </a:p>
                    <a:p>
                      <a:r>
                        <a:rPr lang="en-US" sz="1200" b="0" i="0" u="none" strike="noStrike" kern="1200" baseline="0" dirty="0" smtClean="0">
                          <a:solidFill>
                            <a:schemeClr val="dk1"/>
                          </a:solidFill>
                          <a:latin typeface="+mn-lt"/>
                          <a:ea typeface="+mn-ea"/>
                          <a:cs typeface="+mn-cs"/>
                        </a:rPr>
                        <a:t>“Would like to see more evidence for effectiveness and see cost come down so it is not differentially available to those with financial resources.”</a:t>
                      </a:r>
                    </a:p>
                  </a:txBody>
                  <a:tcPr/>
                </a:tc>
              </a:tr>
              <a:tr h="1530395">
                <a:tc vMerge="1">
                  <a:txBody>
                    <a:bodyPr/>
                    <a:lstStyle/>
                    <a:p>
                      <a:endParaRPr lang="en-US" dirty="0"/>
                    </a:p>
                  </a:txBody>
                  <a:tcPr/>
                </a:tc>
                <a:tc>
                  <a:txBody>
                    <a:bodyPr/>
                    <a:lstStyle/>
                    <a:p>
                      <a:r>
                        <a:rPr lang="en-US" sz="1200" b="0" i="0" u="none" strike="noStrike" kern="1200" baseline="0" dirty="0" smtClean="0">
                          <a:solidFill>
                            <a:schemeClr val="dk1"/>
                          </a:solidFill>
                          <a:latin typeface="+mn-lt"/>
                          <a:ea typeface="+mn-ea"/>
                          <a:cs typeface="+mn-cs"/>
                        </a:rPr>
                        <a:t>Pros: Avoid risks of formula, a good option when</a:t>
                      </a:r>
                    </a:p>
                    <a:p>
                      <a:r>
                        <a:rPr lang="en-US" sz="1200" b="0" i="0" u="none" strike="noStrike" kern="1200" baseline="0" dirty="0" smtClean="0">
                          <a:solidFill>
                            <a:schemeClr val="dk1"/>
                          </a:solidFill>
                          <a:latin typeface="+mn-lt"/>
                          <a:ea typeface="+mn-ea"/>
                          <a:cs typeface="+mn-cs"/>
                        </a:rPr>
                        <a:t>supplementation medically necessary</a:t>
                      </a:r>
                      <a:endParaRPr lang="en-US" sz="1200" dirty="0"/>
                    </a:p>
                  </a:txBody>
                  <a:tcPr/>
                </a:tc>
                <a:tc>
                  <a:txBody>
                    <a:bodyPr/>
                    <a:lstStyle/>
                    <a:p>
                      <a:r>
                        <a:rPr lang="en-US" sz="1200" b="0" i="0" u="none" strike="noStrike" kern="1200" baseline="0" dirty="0" smtClean="0">
                          <a:solidFill>
                            <a:schemeClr val="dk1"/>
                          </a:solidFill>
                          <a:latin typeface="+mn-lt"/>
                          <a:ea typeface="+mn-ea"/>
                          <a:cs typeface="+mn-cs"/>
                        </a:rPr>
                        <a:t>“Given the emerging research about the effect of</a:t>
                      </a:r>
                    </a:p>
                    <a:p>
                      <a:r>
                        <a:rPr lang="en-US" sz="1200" b="0" i="0" u="none" strike="noStrike" kern="1200" baseline="0" dirty="0" smtClean="0">
                          <a:solidFill>
                            <a:schemeClr val="dk1"/>
                          </a:solidFill>
                          <a:latin typeface="+mn-lt"/>
                          <a:ea typeface="+mn-ea"/>
                          <a:cs typeface="+mn-cs"/>
                        </a:rPr>
                        <a:t>formula on the microbiome, it is very helpful to be able to provide donor milk instead of formula for medically indicated supplementation”</a:t>
                      </a:r>
                    </a:p>
                    <a:p>
                      <a:r>
                        <a:rPr lang="en-US" sz="1200" b="0" i="0" u="none" strike="noStrike" kern="1200" baseline="0" dirty="0" smtClean="0">
                          <a:solidFill>
                            <a:schemeClr val="dk1"/>
                          </a:solidFill>
                          <a:latin typeface="+mn-lt"/>
                          <a:ea typeface="+mn-ea"/>
                          <a:cs typeface="+mn-cs"/>
                        </a:rPr>
                        <a:t>“I would be in support of it over using formula especially for those mothers who desire to exclusively breastfeed but are having difficulty...”</a:t>
                      </a:r>
                    </a:p>
                    <a:p>
                      <a:r>
                        <a:rPr lang="en-US" sz="1200" b="0" i="0" u="none" strike="noStrike" kern="1200" baseline="0" dirty="0" smtClean="0">
                          <a:solidFill>
                            <a:schemeClr val="dk1"/>
                          </a:solidFill>
                          <a:latin typeface="+mn-lt"/>
                          <a:ea typeface="+mn-ea"/>
                          <a:cs typeface="+mn-cs"/>
                        </a:rPr>
                        <a:t>“I think every baby should have this option…”</a:t>
                      </a:r>
                      <a:endParaRPr lang="en-US" sz="1200" b="1" dirty="0"/>
                    </a:p>
                  </a:txBody>
                  <a:tcPr/>
                </a:tc>
              </a:tr>
              <a:tr h="990256">
                <a:tc rowSpan="2">
                  <a:txBody>
                    <a:bodyPr/>
                    <a:lstStyle/>
                    <a:p>
                      <a:r>
                        <a:rPr lang="en-US" sz="1200" b="0" i="0" u="none" strike="noStrike" kern="1200" baseline="0" dirty="0" smtClean="0">
                          <a:solidFill>
                            <a:schemeClr val="dk1"/>
                          </a:solidFill>
                          <a:latin typeface="+mn-lt"/>
                          <a:ea typeface="+mn-ea"/>
                          <a:cs typeface="+mn-cs"/>
                        </a:rPr>
                        <a:t> Formula</a:t>
                      </a:r>
                      <a:endParaRPr lang="en-US" sz="1200" dirty="0"/>
                    </a:p>
                  </a:txBody>
                  <a:tcPr/>
                </a:tc>
                <a:tc>
                  <a:txBody>
                    <a:bodyPr/>
                    <a:lstStyle/>
                    <a:p>
                      <a:r>
                        <a:rPr lang="en-US" sz="1200" b="0" i="0" u="none" strike="noStrike" kern="1200" baseline="0" dirty="0" smtClean="0">
                          <a:solidFill>
                            <a:schemeClr val="dk1"/>
                          </a:solidFill>
                          <a:latin typeface="+mn-lt"/>
                          <a:ea typeface="+mn-ea"/>
                          <a:cs typeface="+mn-cs"/>
                        </a:rPr>
                        <a:t>Cons: companies and marketing, used as an alternative to breastfeeding</a:t>
                      </a:r>
                    </a:p>
                    <a:p>
                      <a:r>
                        <a:rPr lang="en-US" sz="1200" b="0" i="0" u="none" strike="noStrike" kern="1200" baseline="0" dirty="0" smtClean="0">
                          <a:solidFill>
                            <a:schemeClr val="dk1"/>
                          </a:solidFill>
                          <a:latin typeface="+mn-lt"/>
                          <a:ea typeface="+mn-ea"/>
                          <a:cs typeface="+mn-cs"/>
                        </a:rPr>
                        <a:t>in the absence of medical indications</a:t>
                      </a:r>
                      <a:endParaRPr lang="en-US" sz="1200" dirty="0"/>
                    </a:p>
                  </a:txBody>
                  <a:tcPr/>
                </a:tc>
                <a:tc>
                  <a:txBody>
                    <a:bodyPr/>
                    <a:lstStyle/>
                    <a:p>
                      <a:r>
                        <a:rPr lang="en-US" sz="1200" b="0" i="0" u="none" strike="noStrike" kern="1200" baseline="0" dirty="0" smtClean="0">
                          <a:solidFill>
                            <a:schemeClr val="dk1"/>
                          </a:solidFill>
                          <a:latin typeface="+mn-lt"/>
                          <a:ea typeface="+mn-ea"/>
                          <a:cs typeface="+mn-cs"/>
                        </a:rPr>
                        <a:t>“Hate dealing with formula reps”</a:t>
                      </a:r>
                    </a:p>
                    <a:p>
                      <a:r>
                        <a:rPr lang="en-US" sz="1200" b="0" i="0" u="none" strike="noStrike" kern="1200" baseline="0" dirty="0" smtClean="0">
                          <a:solidFill>
                            <a:schemeClr val="dk1"/>
                          </a:solidFill>
                          <a:latin typeface="+mn-lt"/>
                          <a:ea typeface="+mn-ea"/>
                          <a:cs typeface="+mn-cs"/>
                        </a:rPr>
                        <a:t>“I would prefer to not have it as the first feeding, am trying to get mothers who do not want to breastfeed to do skin to skin and possibly give colostrum as first vaccine.”</a:t>
                      </a:r>
                      <a:endParaRPr lang="en-US" sz="1200" b="1" dirty="0"/>
                    </a:p>
                  </a:txBody>
                  <a:tcPr/>
                </a:tc>
              </a:tr>
              <a:tr h="810209">
                <a:tc vMerge="1">
                  <a:txBody>
                    <a:bodyPr/>
                    <a:lstStyle/>
                    <a:p>
                      <a:endParaRPr lang="en-US" dirty="0"/>
                    </a:p>
                  </a:txBody>
                  <a:tcPr/>
                </a:tc>
                <a:tc>
                  <a:txBody>
                    <a:bodyPr/>
                    <a:lstStyle/>
                    <a:p>
                      <a:r>
                        <a:rPr lang="en-US" sz="1200" b="0" i="0" u="none" strike="noStrike" kern="1200" baseline="0" dirty="0" smtClean="0">
                          <a:solidFill>
                            <a:schemeClr val="dk1"/>
                          </a:solidFill>
                          <a:latin typeface="+mn-lt"/>
                          <a:ea typeface="+mn-ea"/>
                          <a:cs typeface="+mn-cs"/>
                        </a:rPr>
                        <a:t>Pros: important when</a:t>
                      </a:r>
                    </a:p>
                    <a:p>
                      <a:r>
                        <a:rPr lang="en-US" sz="1200" b="0" i="0" u="none" strike="noStrike" kern="1200" baseline="0" dirty="0" smtClean="0">
                          <a:solidFill>
                            <a:schemeClr val="dk1"/>
                          </a:solidFill>
                          <a:latin typeface="+mn-lt"/>
                          <a:ea typeface="+mn-ea"/>
                          <a:cs typeface="+mn-cs"/>
                        </a:rPr>
                        <a:t>medically-necessary,</a:t>
                      </a:r>
                    </a:p>
                    <a:p>
                      <a:r>
                        <a:rPr lang="en-US" sz="1200" b="0" i="0" u="none" strike="noStrike" kern="1200" baseline="0" dirty="0" smtClean="0">
                          <a:solidFill>
                            <a:schemeClr val="dk1"/>
                          </a:solidFill>
                          <a:latin typeface="+mn-lt"/>
                          <a:ea typeface="+mn-ea"/>
                          <a:cs typeface="+mn-cs"/>
                        </a:rPr>
                        <a:t>ultimately a mother’s</a:t>
                      </a:r>
                    </a:p>
                    <a:p>
                      <a:r>
                        <a:rPr lang="en-US" sz="1200" b="0" i="0" u="none" strike="noStrike" kern="1200" baseline="0" dirty="0" smtClean="0">
                          <a:solidFill>
                            <a:schemeClr val="dk1"/>
                          </a:solidFill>
                          <a:latin typeface="+mn-lt"/>
                          <a:ea typeface="+mn-ea"/>
                          <a:cs typeface="+mn-cs"/>
                        </a:rPr>
                        <a:t>informed choice</a:t>
                      </a:r>
                      <a:endParaRPr lang="en-US" sz="1200" dirty="0"/>
                    </a:p>
                  </a:txBody>
                  <a:tcPr/>
                </a:tc>
                <a:tc>
                  <a:txBody>
                    <a:bodyPr/>
                    <a:lstStyle/>
                    <a:p>
                      <a:r>
                        <a:rPr lang="en-US" sz="1200" b="0" i="0" u="none" strike="noStrike" kern="1200" baseline="0" dirty="0" smtClean="0">
                          <a:solidFill>
                            <a:schemeClr val="dk1"/>
                          </a:solidFill>
                          <a:latin typeface="+mn-lt"/>
                          <a:ea typeface="+mn-ea"/>
                          <a:cs typeface="+mn-cs"/>
                        </a:rPr>
                        <a:t>“It has its uses, but use should be minimized.”</a:t>
                      </a:r>
                    </a:p>
                    <a:p>
                      <a:r>
                        <a:rPr lang="en-US" sz="1200" b="0" i="0" u="none" strike="noStrike" kern="1200" baseline="0" dirty="0" smtClean="0">
                          <a:solidFill>
                            <a:schemeClr val="dk1"/>
                          </a:solidFill>
                          <a:latin typeface="+mn-lt"/>
                          <a:ea typeface="+mn-ea"/>
                          <a:cs typeface="+mn-cs"/>
                        </a:rPr>
                        <a:t>“Endorse BF over formula, but don’t dissuade people from their choice unless they feel they need formula due to inadequate supply”</a:t>
                      </a:r>
                      <a:endParaRPr lang="en-US" sz="1200" b="1" dirty="0"/>
                    </a:p>
                  </a:txBody>
                  <a:tcPr/>
                </a:tc>
              </a:tr>
            </a:tbl>
          </a:graphicData>
        </a:graphic>
      </p:graphicFrame>
      <p:sp>
        <p:nvSpPr>
          <p:cNvPr id="64" name="Text Placeholder 6"/>
          <p:cNvSpPr txBox="1">
            <a:spLocks/>
          </p:cNvSpPr>
          <p:nvPr/>
        </p:nvSpPr>
        <p:spPr>
          <a:xfrm>
            <a:off x="7237175" y="2979097"/>
            <a:ext cx="6280547" cy="382517"/>
          </a:xfrm>
          <a:prstGeom prst="rect">
            <a:avLst/>
          </a:prstGeom>
          <a:solidFill>
            <a:srgbClr val="002855"/>
          </a:solidFill>
        </p:spPr>
        <p:txBody>
          <a:bodyPr lIns="52249" tIns="52249" rIns="52249" bIns="52249" anchor="ctr" anchorCtr="0">
            <a:spAutoFit/>
          </a:bodyPr>
          <a:lstStyle>
            <a:lvl1pPr marL="940479" indent="-940479" algn="ctr" defTabSz="2507943" rtl="0" eaLnBrk="1" latinLnBrk="0" hangingPunct="1">
              <a:spcBef>
                <a:spcPct val="20000"/>
              </a:spcBef>
              <a:buFont typeface="Arial" pitchFamily="34" charset="0"/>
              <a:buNone/>
              <a:defRPr sz="1800" b="1" u="none" kern="1200" baseline="0">
                <a:solidFill>
                  <a:schemeClr val="bg1"/>
                </a:solidFill>
                <a:latin typeface="+mn-lt"/>
                <a:ea typeface="+mn-ea"/>
                <a:cs typeface="+mn-cs"/>
              </a:defRPr>
            </a:lvl1pPr>
            <a:lvl2pPr marL="2037704" indent="-783732" algn="l" defTabSz="2507943"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929" indent="-626986" algn="l" defTabSz="2507943"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901"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872"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a:lstStyle>
          <a:p>
            <a:r>
              <a:rPr lang="en-US" dirty="0" smtClean="0"/>
              <a:t>DESIGN/METHODS</a:t>
            </a:r>
            <a:endParaRPr lang="en-US" dirty="0"/>
          </a:p>
        </p:txBody>
      </p:sp>
      <p:sp>
        <p:nvSpPr>
          <p:cNvPr id="65" name="Rectangle 64"/>
          <p:cNvSpPr/>
          <p:nvPr/>
        </p:nvSpPr>
        <p:spPr>
          <a:xfrm>
            <a:off x="7263879" y="3418585"/>
            <a:ext cx="6286500" cy="2308324"/>
          </a:xfrm>
          <a:prstGeom prst="rect">
            <a:avLst/>
          </a:prstGeom>
        </p:spPr>
        <p:txBody>
          <a:bodyPr wrap="square">
            <a:spAutoFit/>
          </a:bodyPr>
          <a:lstStyle/>
          <a:p>
            <a:pPr marL="342900" indent="-342900">
              <a:buFont typeface="Arial" charset="0"/>
              <a:buChar char="•"/>
            </a:pPr>
            <a:r>
              <a:rPr lang="en-US" sz="1600" dirty="0">
                <a:latin typeface="Trebuchet MS" charset="0"/>
                <a:ea typeface="Trebuchet MS" charset="0"/>
                <a:cs typeface="Trebuchet MS" charset="0"/>
              </a:rPr>
              <a:t>Sent to new born nursery directors from all US nurseries participating in the APA for BORN network. Analysis:</a:t>
            </a:r>
          </a:p>
          <a:p>
            <a:pPr marL="1647825" lvl="1" indent="-342900">
              <a:buFont typeface="Arial" charset="0"/>
              <a:buChar char="•"/>
            </a:pPr>
            <a:r>
              <a:rPr lang="en-US" sz="1600" dirty="0">
                <a:latin typeface="Trebuchet MS" charset="0"/>
                <a:ea typeface="Trebuchet MS" charset="0"/>
                <a:cs typeface="Trebuchet MS" charset="0"/>
              </a:rPr>
              <a:t>Used descriptive statistics to analyze Likert scale </a:t>
            </a:r>
            <a:r>
              <a:rPr lang="en-US" sz="1600" dirty="0" smtClean="0">
                <a:latin typeface="Trebuchet MS" charset="0"/>
                <a:ea typeface="Trebuchet MS" charset="0"/>
                <a:cs typeface="Trebuchet MS" charset="0"/>
              </a:rPr>
              <a:t>responses.</a:t>
            </a:r>
            <a:endParaRPr lang="en-US" sz="1600" dirty="0">
              <a:latin typeface="Trebuchet MS" charset="0"/>
              <a:ea typeface="Trebuchet MS" charset="0"/>
              <a:cs typeface="Trebuchet MS" charset="0"/>
            </a:endParaRPr>
          </a:p>
          <a:p>
            <a:pPr marL="1647825" lvl="1" indent="-342900">
              <a:buFont typeface="Arial" charset="0"/>
              <a:buChar char="•"/>
            </a:pPr>
            <a:r>
              <a:rPr lang="en-US" sz="1600" dirty="0">
                <a:latin typeface="Trebuchet MS" charset="0"/>
                <a:ea typeface="Trebuchet MS" charset="0"/>
                <a:cs typeface="Trebuchet MS" charset="0"/>
              </a:rPr>
              <a:t>Used a qualitative, thematic approach to analyze provider comments about their feelings about hospital breastfeeding practices, pacifiers, donor milk, and </a:t>
            </a:r>
            <a:r>
              <a:rPr lang="en-US" sz="1600" dirty="0" smtClean="0">
                <a:latin typeface="Trebuchet MS" charset="0"/>
                <a:ea typeface="Trebuchet MS" charset="0"/>
                <a:cs typeface="Trebuchet MS" charset="0"/>
              </a:rPr>
              <a:t>formula.</a:t>
            </a:r>
            <a:endParaRPr lang="en-US" sz="1600" dirty="0">
              <a:latin typeface="Trebuchet MS" charset="0"/>
              <a:ea typeface="Trebuchet MS" charset="0"/>
              <a:cs typeface="Trebuchet MS" charset="0"/>
            </a:endParaRPr>
          </a:p>
          <a:p>
            <a:pPr marL="342900" indent="-342900">
              <a:buFont typeface="Arial" charset="0"/>
              <a:buChar char="•"/>
            </a:pPr>
            <a:r>
              <a:rPr lang="en-US" sz="1600" dirty="0">
                <a:latin typeface="Trebuchet MS" charset="0"/>
                <a:ea typeface="Trebuchet MS" charset="0"/>
                <a:cs typeface="Trebuchet MS" charset="0"/>
              </a:rPr>
              <a:t>Collected data over 3 month </a:t>
            </a:r>
            <a:r>
              <a:rPr lang="en-US" sz="1600" dirty="0" smtClean="0">
                <a:latin typeface="Trebuchet MS" charset="0"/>
                <a:ea typeface="Trebuchet MS" charset="0"/>
                <a:cs typeface="Trebuchet MS" charset="0"/>
              </a:rPr>
              <a:t>period.</a:t>
            </a:r>
            <a:endParaRPr lang="en-US" sz="1600" dirty="0">
              <a:latin typeface="Trebuchet MS" charset="0"/>
              <a:ea typeface="Trebuchet MS" charset="0"/>
              <a:cs typeface="Trebuchet MS" charset="0"/>
            </a:endParaRPr>
          </a:p>
        </p:txBody>
      </p:sp>
      <p:sp>
        <p:nvSpPr>
          <p:cNvPr id="67" name="Text Placeholder 8"/>
          <p:cNvSpPr txBox="1">
            <a:spLocks/>
          </p:cNvSpPr>
          <p:nvPr/>
        </p:nvSpPr>
        <p:spPr>
          <a:xfrm>
            <a:off x="13925598" y="2977448"/>
            <a:ext cx="6286500" cy="382517"/>
          </a:xfrm>
          <a:prstGeom prst="rect">
            <a:avLst/>
          </a:prstGeom>
          <a:solidFill>
            <a:srgbClr val="002855"/>
          </a:solidFill>
        </p:spPr>
        <p:txBody>
          <a:bodyPr lIns="52249" tIns="52249" rIns="52249" bIns="52249" anchor="ctr" anchorCtr="0">
            <a:spAutoFit/>
          </a:bodyPr>
          <a:lstStyle>
            <a:lvl1pPr marL="940479" indent="-940479" algn="ctr" defTabSz="2507943" rtl="0" eaLnBrk="1" latinLnBrk="0" hangingPunct="1">
              <a:spcBef>
                <a:spcPct val="20000"/>
              </a:spcBef>
              <a:buFont typeface="Arial" pitchFamily="34" charset="0"/>
              <a:buNone/>
              <a:defRPr sz="1800" b="1" u="none" kern="1200" baseline="0">
                <a:solidFill>
                  <a:schemeClr val="bg1"/>
                </a:solidFill>
                <a:latin typeface="+mn-lt"/>
                <a:ea typeface="+mn-ea"/>
                <a:cs typeface="+mn-cs"/>
              </a:defRPr>
            </a:lvl1pPr>
            <a:lvl2pPr marL="2037704" indent="-783732" algn="l" defTabSz="2507943"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929" indent="-626986" algn="l" defTabSz="2507943"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901"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872"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a:lstStyle>
          <a:p>
            <a:r>
              <a:rPr lang="en-US" dirty="0" smtClean="0"/>
              <a:t>RESULTS</a:t>
            </a:r>
            <a:endParaRPr lang="en-US" dirty="0"/>
          </a:p>
        </p:txBody>
      </p:sp>
      <p:pic>
        <p:nvPicPr>
          <p:cNvPr id="83" name="Picture 82"/>
          <p:cNvPicPr>
            <a:picLocks noChangeAspect="1"/>
          </p:cNvPicPr>
          <p:nvPr/>
        </p:nvPicPr>
        <p:blipFill>
          <a:blip r:embed="rId3"/>
          <a:stretch>
            <a:fillRect/>
          </a:stretch>
        </p:blipFill>
        <p:spPr>
          <a:xfrm>
            <a:off x="20579949" y="2877501"/>
            <a:ext cx="6263101" cy="2578924"/>
          </a:xfrm>
          <a:prstGeom prst="rect">
            <a:avLst/>
          </a:prstGeom>
        </p:spPr>
      </p:pic>
      <p:sp>
        <p:nvSpPr>
          <p:cNvPr id="84" name="Text Placeholder 7"/>
          <p:cNvSpPr txBox="1">
            <a:spLocks/>
          </p:cNvSpPr>
          <p:nvPr/>
        </p:nvSpPr>
        <p:spPr>
          <a:xfrm>
            <a:off x="13912937" y="3294405"/>
            <a:ext cx="6286500" cy="2036588"/>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kern="1200" baseline="0">
                <a:solidFill>
                  <a:schemeClr val="tx1"/>
                </a:solidFill>
                <a:latin typeface="+mn-lt"/>
                <a:ea typeface="+mn-ea"/>
                <a:cs typeface="+mn-cs"/>
              </a:defRPr>
            </a:lvl1pPr>
            <a:lvl2pPr marL="563293" marR="0" indent="-342900" algn="l" defTabSz="2507943" rtl="0" eaLnBrk="1" fontAlgn="auto" latinLnBrk="0" hangingPunct="1">
              <a:lnSpc>
                <a:spcPct val="100000"/>
              </a:lnSpc>
              <a:spcBef>
                <a:spcPct val="20000"/>
              </a:spcBef>
              <a:spcAft>
                <a:spcPts val="0"/>
              </a:spcAft>
              <a:buClrTx/>
              <a:buSzTx/>
              <a:buFont typeface="+mj-lt"/>
              <a:buAutoNum type="romanUcPeriod"/>
              <a:tabLst/>
              <a:defRPr sz="1400" kern="1200">
                <a:solidFill>
                  <a:schemeClr val="tx1"/>
                </a:solidFill>
                <a:latin typeface="Trebuchet MS" pitchFamily="34" charset="0"/>
                <a:ea typeface="+mn-ea"/>
                <a:cs typeface="+mn-cs"/>
              </a:defRPr>
            </a:lvl2pPr>
            <a:lvl3pPr marL="1175598" indent="-326555" algn="l" defTabSz="2507943" rtl="0" eaLnBrk="1" latinLnBrk="0" hangingPunct="1">
              <a:spcBef>
                <a:spcPct val="20000"/>
              </a:spcBef>
              <a:buFont typeface="Arial" pitchFamily="34" charset="0"/>
              <a:buChar char="•"/>
              <a:defRPr sz="1400" kern="1200">
                <a:solidFill>
                  <a:schemeClr val="tx1"/>
                </a:solidFill>
                <a:latin typeface="Trebuchet MS" pitchFamily="34" charset="0"/>
                <a:ea typeface="+mn-ea"/>
                <a:cs typeface="+mn-cs"/>
              </a:defRPr>
            </a:lvl3pPr>
            <a:lvl4pPr marL="1534809" indent="-359211" algn="l" defTabSz="2507943" rtl="0" eaLnBrk="1" latinLnBrk="0" hangingPunct="1">
              <a:spcBef>
                <a:spcPct val="20000"/>
              </a:spcBef>
              <a:buFont typeface="Arial" pitchFamily="34" charset="0"/>
              <a:buChar char="–"/>
              <a:defRPr sz="1400" kern="1200">
                <a:solidFill>
                  <a:schemeClr val="tx1"/>
                </a:solidFill>
                <a:latin typeface="Trebuchet MS" pitchFamily="34" charset="0"/>
                <a:ea typeface="+mn-ea"/>
                <a:cs typeface="+mn-cs"/>
              </a:defRPr>
            </a:lvl4pPr>
            <a:lvl5pPr marL="1796053" indent="-261244" algn="l" defTabSz="2507943" rtl="0" eaLnBrk="1" latinLnBrk="0" hangingPunct="1">
              <a:spcBef>
                <a:spcPct val="20000"/>
              </a:spcBef>
              <a:buFont typeface="Arial" pitchFamily="34" charset="0"/>
              <a:buChar char="»"/>
              <a:defRPr sz="1400" kern="1200">
                <a:solidFill>
                  <a:schemeClr val="tx1"/>
                </a:solidFill>
                <a:latin typeface="Trebuchet MS" pitchFamily="34" charset="0"/>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a:lstStyle>
          <a:p>
            <a:pPr marL="285750" indent="-285750">
              <a:buFont typeface="Arial" charset="0"/>
              <a:buChar char="•"/>
            </a:pPr>
            <a:r>
              <a:rPr lang="en-US" sz="1600" dirty="0" smtClean="0">
                <a:latin typeface="Trebuchet MS" charset="0"/>
                <a:ea typeface="Trebuchet MS" charset="0"/>
                <a:cs typeface="Trebuchet MS" charset="0"/>
              </a:rPr>
              <a:t>The majority of hospitals do not have donor milk available in their newborn nurseries/mother baby units. Availability is shown in Figure 1.</a:t>
            </a:r>
          </a:p>
          <a:p>
            <a:pPr marL="285750" indent="-285750">
              <a:buFont typeface="Arial" charset="0"/>
              <a:buChar char="•"/>
            </a:pPr>
            <a:r>
              <a:rPr lang="en-US" sz="1600" dirty="0" smtClean="0">
                <a:latin typeface="Trebuchet MS" charset="0"/>
                <a:ea typeface="Trebuchet MS" charset="0"/>
                <a:cs typeface="Trebuchet MS" charset="0"/>
              </a:rPr>
              <a:t>While overall provider opinion favored medically-indicated donor milk supplementation over formula, providers emphasized the need for additional research in this area given the limited availability and financial cost. </a:t>
            </a:r>
          </a:p>
        </p:txBody>
      </p:sp>
      <p:pic>
        <p:nvPicPr>
          <p:cNvPr id="66" name="Picture 2" descr="C:\Users\lkair\Desktop\iStock_000021096407Large.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134072" y="803269"/>
            <a:ext cx="2078728" cy="13501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13239451"/>
      </p:ext>
    </p:extLst>
  </p:cSld>
  <p:clrMapOvr>
    <a:masterClrMapping/>
  </p:clrMapOvr>
  <p:timing>
    <p:tnLst>
      <p:par>
        <p:cTn id="1" dur="indefinite" restart="never" nodeType="tmRoot"/>
      </p:par>
    </p:tnLst>
  </p:timing>
</p:sld>
</file>

<file path=ppt/theme/theme1.xml><?xml version="1.0" encoding="utf-8"?>
<a:theme xmlns:a="http://schemas.openxmlformats.org/drawingml/2006/main" name="PosterPresentations.com-36x60-Template-V3">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Classic 3 Columns">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lassic - Wide Center">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PosterPresentations.com-36x60-Template-V3</Template>
  <TotalTime>10953</TotalTime>
  <Words>1491</Words>
  <Application>Microsoft Macintosh PowerPoint</Application>
  <PresentationFormat>Custom</PresentationFormat>
  <Paragraphs>156</Paragraphs>
  <Slides>1</Slides>
  <Notes>1</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1</vt:i4>
      </vt:variant>
    </vt:vector>
  </HeadingPairs>
  <TitlesOfParts>
    <vt:vector size="7" baseType="lpstr">
      <vt:lpstr>Trebuchet MS</vt:lpstr>
      <vt:lpstr>Arial</vt:lpstr>
      <vt:lpstr>Calibri</vt:lpstr>
      <vt:lpstr>PosterPresentations.com-36x60-Template-V3</vt:lpstr>
      <vt:lpstr>1_Classic 3 Columns</vt:lpstr>
      <vt:lpstr>Classic - Wide Center</vt:lpstr>
      <vt:lpstr>PowerPoint Presentation</vt:lpstr>
    </vt:vector>
  </TitlesOfParts>
  <Company>Hewlett-Packard Company</Company>
  <LinksUpToDate>false</LinksUpToDate>
  <SharedDoc>false</SharedDoc>
  <HyperlinksChanged>false</HyperlinksChanged>
  <AppVersion>15.0023</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CanterburyMedia</dc:creator>
  <cp:lastModifiedBy>Microsoft Office User</cp:lastModifiedBy>
  <cp:revision>99</cp:revision>
  <dcterms:created xsi:type="dcterms:W3CDTF">2012-02-06T18:46:22Z</dcterms:created>
  <dcterms:modified xsi:type="dcterms:W3CDTF">2018-02-20T21:28:39Z</dcterms:modified>
</cp:coreProperties>
</file>